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37" r:id="rId2"/>
    <p:sldId id="330" r:id="rId3"/>
    <p:sldId id="329" r:id="rId4"/>
    <p:sldId id="332" r:id="rId5"/>
    <p:sldId id="304" r:id="rId6"/>
    <p:sldId id="298" r:id="rId7"/>
    <p:sldId id="305" r:id="rId8"/>
    <p:sldId id="266" r:id="rId9"/>
    <p:sldId id="309" r:id="rId10"/>
    <p:sldId id="265" r:id="rId11"/>
    <p:sldId id="271" r:id="rId12"/>
    <p:sldId id="308" r:id="rId13"/>
    <p:sldId id="312" r:id="rId14"/>
    <p:sldId id="316" r:id="rId15"/>
    <p:sldId id="319" r:id="rId16"/>
    <p:sldId id="322" r:id="rId17"/>
    <p:sldId id="323" r:id="rId18"/>
    <p:sldId id="324" r:id="rId19"/>
    <p:sldId id="335" r:id="rId20"/>
    <p:sldId id="294" r:id="rId21"/>
    <p:sldId id="336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0F5FA"/>
    <a:srgbClr val="000000"/>
    <a:srgbClr val="FFFFE5"/>
    <a:srgbClr val="E9EFF7"/>
    <a:srgbClr val="FFFF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664" autoAdjust="0"/>
    <p:restoredTop sz="94660"/>
  </p:normalViewPr>
  <p:slideViewPr>
    <p:cSldViewPr>
      <p:cViewPr>
        <p:scale>
          <a:sx n="80" d="100"/>
          <a:sy n="80" d="100"/>
        </p:scale>
        <p:origin x="-14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7DB2A-F9F4-40D0-A0D2-0C5311E2643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CCE3D-EA9A-42B1-8CBA-01E9B45D4E9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CCE3D-EA9A-42B1-8CBA-01E9B45D4E96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7746F8-5B98-42E8-A935-E18739AE04D9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E41BDC-B4C9-4455-9AB8-C49C6E747EA1}" type="slidenum">
              <a:rPr lang="de-DE" smtClean="0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8F09AB-DB44-42E9-8CBC-82B44B3F193C}" type="slidenum">
              <a:rPr lang="de-DE" smtClean="0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CCE3D-EA9A-42B1-8CBA-01E9B45D4E96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2A6C-B195-4D30-BBB4-D1EF8CA21FBC}" type="datetimeFigureOut">
              <a:rPr lang="de-DE" smtClean="0"/>
              <a:pPr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383AA-842D-472E-B809-1551F209B1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hyperlink" Target="https://pixabay.com/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21"/>
          <p:cNvSpPr>
            <a:spLocks noChangeArrowheads="1"/>
          </p:cNvSpPr>
          <p:nvPr/>
        </p:nvSpPr>
        <p:spPr bwMode="auto">
          <a:xfrm>
            <a:off x="0" y="0"/>
            <a:ext cx="7715272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1857356" y="2071678"/>
            <a:ext cx="6286544" cy="2143140"/>
          </a:xfrm>
          <a:prstGeom prst="rect">
            <a:avLst/>
          </a:prstGeom>
          <a:solidFill>
            <a:srgbClr val="FFFFE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160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643182"/>
            <a:ext cx="309311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eck 8"/>
          <p:cNvSpPr/>
          <p:nvPr/>
        </p:nvSpPr>
        <p:spPr>
          <a:xfrm>
            <a:off x="4000496" y="4429132"/>
            <a:ext cx="45005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Interessenvertretung </a:t>
            </a:r>
          </a:p>
          <a:p>
            <a:r>
              <a:rPr lang="de-DE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    der </a:t>
            </a:r>
            <a:r>
              <a:rPr lang="de-DE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MAVen</a:t>
            </a:r>
            <a:r>
              <a:rPr lang="de-DE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in der </a:t>
            </a:r>
            <a:r>
              <a:rPr lang="de-DE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EKiR</a:t>
            </a:r>
            <a:r>
              <a:rPr lang="de-DE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 </a:t>
            </a:r>
            <a:endParaRPr lang="de-DE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42844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6" name="Picture 2" descr="Datei:EKIR Logo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857232"/>
            <a:ext cx="2000264" cy="90011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pic>
        <p:nvPicPr>
          <p:cNvPr id="1026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857364"/>
            <a:ext cx="5967941" cy="2113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/>
          <p:cNvSpPr/>
          <p:nvPr/>
        </p:nvSpPr>
        <p:spPr>
          <a:xfrm>
            <a:off x="1785918" y="2571744"/>
            <a:ext cx="7000924" cy="3143272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Rechteck 21"/>
          <p:cNvSpPr>
            <a:spLocks noChangeArrowheads="1"/>
          </p:cNvSpPr>
          <p:nvPr/>
        </p:nvSpPr>
        <p:spPr bwMode="auto">
          <a:xfrm>
            <a:off x="0" y="0"/>
            <a:ext cx="2786050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1500166" y="235743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600" b="1" dirty="0" smtClean="0"/>
              <a:t>§ 55 MVG   Aufgaben des Gesamtausschusses</a:t>
            </a:r>
            <a:endParaRPr lang="de-DE" sz="1600" b="1" dirty="0"/>
          </a:p>
        </p:txBody>
      </p:sp>
      <p:sp>
        <p:nvSpPr>
          <p:cNvPr id="12" name="Rechteck 11"/>
          <p:cNvSpPr/>
          <p:nvPr/>
        </p:nvSpPr>
        <p:spPr>
          <a:xfrm>
            <a:off x="2500298" y="2786058"/>
            <a:ext cx="5643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/>
              <a:t>Dem Gesamtausschuss </a:t>
            </a:r>
          </a:p>
          <a:p>
            <a:r>
              <a:rPr lang="de-DE" sz="1400" b="1" dirty="0" smtClean="0"/>
              <a:t>sollen insbesondere folgende Aufgaben zugewiesen werden</a:t>
            </a:r>
            <a:endParaRPr lang="de-DE" sz="1400" b="1" dirty="0"/>
          </a:p>
        </p:txBody>
      </p:sp>
      <p:sp>
        <p:nvSpPr>
          <p:cNvPr id="13" name="Rechteck 12"/>
          <p:cNvSpPr/>
          <p:nvPr/>
        </p:nvSpPr>
        <p:spPr>
          <a:xfrm>
            <a:off x="2285984" y="3357562"/>
            <a:ext cx="628654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/>
              <a:t>a)  Beratung, </a:t>
            </a:r>
            <a:r>
              <a:rPr lang="de-DE" sz="1400" b="1" dirty="0" smtClean="0">
                <a:solidFill>
                  <a:srgbClr val="C00000"/>
                </a:solidFill>
              </a:rPr>
              <a:t>Unterstützung und Information </a:t>
            </a:r>
            <a:r>
              <a:rPr lang="de-DE" sz="1400" b="1" dirty="0" smtClean="0"/>
              <a:t>der Mitarbeitervertretungen </a:t>
            </a:r>
          </a:p>
          <a:p>
            <a:r>
              <a:rPr lang="de-DE" sz="1400" b="1" dirty="0" smtClean="0"/>
              <a:t>      bei der  Wahrnehmung ihrer Aufgaben, Rechte und Pflichten,</a:t>
            </a:r>
          </a:p>
          <a:p>
            <a:endParaRPr lang="de-DE" sz="800" b="1" dirty="0" smtClean="0"/>
          </a:p>
          <a:p>
            <a:r>
              <a:rPr lang="de-DE" sz="1400" b="1" dirty="0" smtClean="0"/>
              <a:t>b)  Förderung des </a:t>
            </a:r>
            <a:r>
              <a:rPr lang="de-DE" sz="1400" b="1" dirty="0" smtClean="0">
                <a:solidFill>
                  <a:srgbClr val="C00000"/>
                </a:solidFill>
              </a:rPr>
              <a:t>Informations- und Erfahrungsaustauschs </a:t>
            </a:r>
            <a:r>
              <a:rPr lang="de-DE" sz="1400" b="1" dirty="0" smtClean="0"/>
              <a:t>zwischen den </a:t>
            </a:r>
            <a:r>
              <a:rPr lang="de-DE" sz="1400" b="1" dirty="0" err="1" smtClean="0"/>
              <a:t>MAVen</a:t>
            </a:r>
            <a:r>
              <a:rPr lang="de-DE" sz="1400" b="1" dirty="0" smtClean="0"/>
              <a:t> </a:t>
            </a:r>
          </a:p>
          <a:p>
            <a:r>
              <a:rPr lang="de-DE" sz="1400" b="1" dirty="0" smtClean="0"/>
              <a:t>      Förderung der </a:t>
            </a:r>
            <a:r>
              <a:rPr lang="de-DE" sz="1400" b="1" dirty="0" smtClean="0">
                <a:solidFill>
                  <a:srgbClr val="C00000"/>
                </a:solidFill>
              </a:rPr>
              <a:t>Fortbildung </a:t>
            </a:r>
            <a:r>
              <a:rPr lang="de-DE" sz="1400" b="1" dirty="0" smtClean="0"/>
              <a:t>von Mitgliedern der Mitarbeitervertretungen,</a:t>
            </a:r>
          </a:p>
          <a:p>
            <a:endParaRPr lang="de-DE" sz="800" b="1" dirty="0" smtClean="0"/>
          </a:p>
          <a:p>
            <a:r>
              <a:rPr lang="de-DE" sz="1400" b="1" dirty="0" smtClean="0"/>
              <a:t>c)  Erörterung arbeits-, dienst- und mitarbeitervertretungsrechtlicher Fragen von</a:t>
            </a:r>
          </a:p>
          <a:p>
            <a:r>
              <a:rPr lang="de-DE" sz="1400" b="1" dirty="0" smtClean="0"/>
              <a:t>     </a:t>
            </a:r>
            <a:r>
              <a:rPr lang="de-DE" sz="1400" b="1" dirty="0" smtClean="0">
                <a:solidFill>
                  <a:srgbClr val="C00000"/>
                </a:solidFill>
              </a:rPr>
              <a:t>grundsätzlicher</a:t>
            </a:r>
            <a:r>
              <a:rPr lang="de-DE" sz="1400" b="1" dirty="0" smtClean="0"/>
              <a:t> Bedeutung, sofern hierfür nicht andere Stellen zuständig sind,</a:t>
            </a:r>
          </a:p>
          <a:p>
            <a:endParaRPr lang="de-DE" sz="800" b="1" dirty="0" smtClean="0"/>
          </a:p>
          <a:p>
            <a:r>
              <a:rPr lang="de-DE" sz="1400" b="1" dirty="0" smtClean="0"/>
              <a:t>d)  Abgabe von </a:t>
            </a:r>
            <a:r>
              <a:rPr lang="de-DE" sz="1400" b="1" dirty="0" smtClean="0">
                <a:solidFill>
                  <a:srgbClr val="C00000"/>
                </a:solidFill>
              </a:rPr>
              <a:t>Stellungnahmen</a:t>
            </a:r>
            <a:r>
              <a:rPr lang="de-DE" sz="1400" b="1" dirty="0" smtClean="0"/>
              <a:t> zu beabsichtigten kirchengesetzlichen Regelungen</a:t>
            </a:r>
          </a:p>
          <a:p>
            <a:r>
              <a:rPr lang="de-DE" sz="1400" b="1" dirty="0" smtClean="0"/>
              <a:t>      </a:t>
            </a:r>
            <a:r>
              <a:rPr lang="de-DE" sz="1400" b="1" dirty="0" smtClean="0">
                <a:solidFill>
                  <a:srgbClr val="C00000"/>
                </a:solidFill>
              </a:rPr>
              <a:t>im Arbeitsrecht </a:t>
            </a:r>
            <a:r>
              <a:rPr lang="de-DE" sz="1400" b="1" dirty="0" smtClean="0"/>
              <a:t>sowie</a:t>
            </a:r>
          </a:p>
          <a:p>
            <a:endParaRPr lang="de-DE" sz="800" b="1" dirty="0" smtClean="0"/>
          </a:p>
          <a:p>
            <a:r>
              <a:rPr lang="de-DE" sz="1400" b="1" dirty="0" smtClean="0"/>
              <a:t>e)  Mitwirkung bei der Besetzung der Kirchengerichte nach § 57.</a:t>
            </a:r>
            <a:endParaRPr lang="de-DE" sz="1400" b="1" dirty="0"/>
          </a:p>
        </p:txBody>
      </p:sp>
      <p:sp>
        <p:nvSpPr>
          <p:cNvPr id="25" name="Rechteck 24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2643174" y="1285860"/>
            <a:ext cx="6000792" cy="428628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" name="WordArt 16"/>
          <p:cNvSpPr>
            <a:spLocks noChangeArrowheads="1" noChangeShapeType="1"/>
          </p:cNvSpPr>
          <p:nvPr/>
        </p:nvSpPr>
        <p:spPr bwMode="auto">
          <a:xfrm>
            <a:off x="3143240" y="1357298"/>
            <a:ext cx="2428892" cy="2143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 smtClean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Gesamtausschuss</a:t>
            </a:r>
            <a:endParaRPr lang="de-DE" b="1" kern="10" dirty="0">
              <a:ln w="6350">
                <a:solidFill>
                  <a:srgbClr val="0033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05158"/>
                  </a:gs>
                  <a:gs pos="100000">
                    <a:srgbClr val="BAECFE"/>
                  </a:gs>
                </a:gsLst>
                <a:lin ang="2700000" scaled="1"/>
              </a:gradFill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786322"/>
            <a:ext cx="1286075" cy="128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142984"/>
            <a:ext cx="2550929" cy="928694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2357422" y="2571744"/>
            <a:ext cx="6000792" cy="1785950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2143108" y="5072074"/>
            <a:ext cx="6357982" cy="1143008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Rechteck 21"/>
          <p:cNvSpPr>
            <a:spLocks noChangeArrowheads="1"/>
          </p:cNvSpPr>
          <p:nvPr/>
        </p:nvSpPr>
        <p:spPr bwMode="auto">
          <a:xfrm>
            <a:off x="0" y="0"/>
            <a:ext cx="2786050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2500298" y="1785926"/>
            <a:ext cx="57864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smtClean="0"/>
              <a:t>            Ständige Konferenz, Bundeskonferenz, </a:t>
            </a:r>
          </a:p>
          <a:p>
            <a:r>
              <a:rPr lang="de-DE" sz="1600" b="1" dirty="0" smtClean="0"/>
              <a:t>            Gesamtausschuss der Evangelischen Kirche in Deutschland</a:t>
            </a:r>
            <a:endParaRPr lang="de-DE" sz="1600" b="1" dirty="0"/>
          </a:p>
        </p:txBody>
      </p:sp>
      <p:sp>
        <p:nvSpPr>
          <p:cNvPr id="3" name="Rechteck 2"/>
          <p:cNvSpPr/>
          <p:nvPr/>
        </p:nvSpPr>
        <p:spPr>
          <a:xfrm>
            <a:off x="2786050" y="2428868"/>
            <a:ext cx="6000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( 1 )  </a:t>
            </a:r>
            <a:r>
              <a:rPr lang="de-DE" sz="1200" b="1" dirty="0" smtClean="0"/>
              <a:t>Die </a:t>
            </a:r>
            <a:r>
              <a:rPr lang="de-DE" sz="1200" b="1" dirty="0" smtClean="0">
                <a:solidFill>
                  <a:srgbClr val="C00000"/>
                </a:solidFill>
              </a:rPr>
              <a:t>gliedkirchlichen</a:t>
            </a:r>
            <a:r>
              <a:rPr lang="de-DE" sz="1200" b="1" dirty="0" smtClean="0"/>
              <a:t> Gesamtausschüsse und die Gesamtmitarbeitervertretung </a:t>
            </a:r>
          </a:p>
          <a:p>
            <a:r>
              <a:rPr lang="de-DE" sz="1200" b="1" dirty="0" smtClean="0"/>
              <a:t>       der Einrichtungen, Amts- und Dienststellen der Evangelischen Kirche in Deutschland</a:t>
            </a:r>
          </a:p>
          <a:p>
            <a:r>
              <a:rPr lang="de-DE" sz="1200" b="1" dirty="0" smtClean="0"/>
              <a:t>       bilden die </a:t>
            </a:r>
            <a:r>
              <a:rPr lang="de-DE" sz="1200" b="1" dirty="0" smtClean="0">
                <a:solidFill>
                  <a:srgbClr val="C00000"/>
                </a:solidFill>
              </a:rPr>
              <a:t>Ständige Konferenz</a:t>
            </a:r>
            <a:r>
              <a:rPr lang="de-DE" sz="1200" b="1" dirty="0" smtClean="0"/>
              <a:t>.</a:t>
            </a:r>
            <a:endParaRPr lang="de-DE" sz="1200" b="1" dirty="0"/>
          </a:p>
        </p:txBody>
      </p:sp>
      <p:sp>
        <p:nvSpPr>
          <p:cNvPr id="4" name="Rechteck 3"/>
          <p:cNvSpPr/>
          <p:nvPr/>
        </p:nvSpPr>
        <p:spPr>
          <a:xfrm>
            <a:off x="2786050" y="3071810"/>
            <a:ext cx="57864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( 2 ) </a:t>
            </a:r>
            <a:r>
              <a:rPr lang="de-DE" sz="1200" b="1" dirty="0" smtClean="0"/>
              <a:t>Die Gesamtausschüsse im diakonischen Bereich bilden die </a:t>
            </a:r>
            <a:r>
              <a:rPr lang="de-DE" sz="1200" b="1" dirty="0" smtClean="0">
                <a:solidFill>
                  <a:srgbClr val="C00000"/>
                </a:solidFill>
              </a:rPr>
              <a:t>Bundeskonferenz.</a:t>
            </a:r>
            <a:endParaRPr lang="de-DE" sz="1200" b="1" dirty="0">
              <a:solidFill>
                <a:srgbClr val="C0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786050" y="3357562"/>
            <a:ext cx="6000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/>
              <a:t>( 3 )  </a:t>
            </a:r>
            <a:r>
              <a:rPr lang="de-DE" sz="1200" b="1" dirty="0" smtClean="0"/>
              <a:t>Zusammen bilden die Vorstände der Ständigen Konferenz und der Bundeskonferenz </a:t>
            </a:r>
          </a:p>
          <a:p>
            <a:r>
              <a:rPr lang="de-DE" sz="1200" b="1" dirty="0" smtClean="0"/>
              <a:t>       der Diakonie den </a:t>
            </a:r>
            <a:r>
              <a:rPr lang="de-DE" sz="1200" b="1" dirty="0" smtClean="0">
                <a:solidFill>
                  <a:srgbClr val="C00000"/>
                </a:solidFill>
              </a:rPr>
              <a:t>Gesamtausschuss der Evangelischen Kirche in Deutschland</a:t>
            </a:r>
            <a:r>
              <a:rPr lang="de-DE" sz="1200" b="1" dirty="0" smtClean="0"/>
              <a:t>. </a:t>
            </a:r>
          </a:p>
          <a:p>
            <a:r>
              <a:rPr lang="de-DE" sz="1200" b="1" dirty="0" smtClean="0"/>
              <a:t>       Dieser tritt in der Regel einmal im Jahr zu einer Sitzung zusammen.</a:t>
            </a:r>
            <a:endParaRPr lang="de-DE" sz="1200" b="1" dirty="0"/>
          </a:p>
        </p:txBody>
      </p:sp>
      <p:sp>
        <p:nvSpPr>
          <p:cNvPr id="6" name="Rechteck 5"/>
          <p:cNvSpPr/>
          <p:nvPr/>
        </p:nvSpPr>
        <p:spPr>
          <a:xfrm>
            <a:off x="2786050" y="4000504"/>
            <a:ext cx="5643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( 4 )  </a:t>
            </a:r>
            <a:r>
              <a:rPr lang="de-DE" sz="1200" b="1" dirty="0" smtClean="0"/>
              <a:t>Die Gesamtausschüsse nach § 54 Absatz 1 entsenden aus ihrer Mitte jeweils </a:t>
            </a:r>
          </a:p>
          <a:p>
            <a:r>
              <a:rPr lang="de-DE" sz="1200" b="1" dirty="0" smtClean="0"/>
              <a:t>        </a:t>
            </a:r>
            <a:r>
              <a:rPr lang="de-DE" sz="1200" b="1" dirty="0" smtClean="0">
                <a:solidFill>
                  <a:srgbClr val="C00000"/>
                </a:solidFill>
              </a:rPr>
              <a:t>zwei Mitglieder </a:t>
            </a:r>
            <a:r>
              <a:rPr lang="de-DE" sz="1200" b="1" dirty="0" smtClean="0"/>
              <a:t>in die Ständige Konferenz oder in die Bundeskonferenz.</a:t>
            </a:r>
            <a:endParaRPr lang="de-DE" sz="1200" b="1" dirty="0"/>
          </a:p>
        </p:txBody>
      </p:sp>
      <p:sp>
        <p:nvSpPr>
          <p:cNvPr id="7" name="Rechteck 6"/>
          <p:cNvSpPr/>
          <p:nvPr/>
        </p:nvSpPr>
        <p:spPr>
          <a:xfrm>
            <a:off x="2500298" y="4643446"/>
            <a:ext cx="16085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1" dirty="0" smtClean="0"/>
              <a:t>§ 55b  Aufgaben </a:t>
            </a:r>
            <a:endParaRPr lang="de-DE" sz="1600" b="1" dirty="0"/>
          </a:p>
        </p:txBody>
      </p:sp>
      <p:sp>
        <p:nvSpPr>
          <p:cNvPr id="8" name="Rechteck 7"/>
          <p:cNvSpPr/>
          <p:nvPr/>
        </p:nvSpPr>
        <p:spPr>
          <a:xfrm>
            <a:off x="2500298" y="4929198"/>
            <a:ext cx="61436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/>
              <a:t>Die Ständige Konferenz und die Bundeskonferenz haben insbesondere folgende Aufgaben:</a:t>
            </a:r>
            <a:endParaRPr lang="de-DE" sz="1200" b="1" dirty="0"/>
          </a:p>
        </p:txBody>
      </p:sp>
      <p:sp>
        <p:nvSpPr>
          <p:cNvPr id="9" name="Rechteck 8"/>
          <p:cNvSpPr/>
          <p:nvPr/>
        </p:nvSpPr>
        <p:spPr>
          <a:xfrm>
            <a:off x="2857488" y="521495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/>
              <a:t>a) Abgabe von Stellungnahmen zu beabsichtigten kirchengesetzlichen Regelungen im </a:t>
            </a:r>
          </a:p>
          <a:p>
            <a:r>
              <a:rPr lang="de-DE" sz="1200" b="1" dirty="0" smtClean="0"/>
              <a:t>     Arbeitsrecht der Evangelischen Kirche in Deutschland,</a:t>
            </a:r>
            <a:endParaRPr lang="de-DE" sz="1200" b="1" dirty="0"/>
          </a:p>
        </p:txBody>
      </p:sp>
      <p:sp>
        <p:nvSpPr>
          <p:cNvPr id="10" name="Rechteck 9"/>
          <p:cNvSpPr/>
          <p:nvPr/>
        </p:nvSpPr>
        <p:spPr>
          <a:xfrm>
            <a:off x="2857488" y="5643578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/>
              <a:t>b) Förderung des Informations- und Erfahrungsaustausches </a:t>
            </a:r>
          </a:p>
          <a:p>
            <a:r>
              <a:rPr lang="de-DE" sz="1200" b="1" dirty="0" smtClean="0"/>
              <a:t>     zwischen den Gesamtausschüssen und Förderung ihrer Fortbildungsarbeit sowie</a:t>
            </a:r>
            <a:endParaRPr lang="de-DE" sz="1200" b="1" dirty="0"/>
          </a:p>
        </p:txBody>
      </p:sp>
      <p:sp>
        <p:nvSpPr>
          <p:cNvPr id="11" name="Rechteck 10"/>
          <p:cNvSpPr/>
          <p:nvPr/>
        </p:nvSpPr>
        <p:spPr>
          <a:xfrm>
            <a:off x="2857488" y="6072206"/>
            <a:ext cx="4572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/>
              <a:t>c) Beratung und Unterstützung der entsendenden Gremien.</a:t>
            </a:r>
            <a:endParaRPr lang="de-DE" sz="1200" b="1" dirty="0"/>
          </a:p>
        </p:txBody>
      </p:sp>
      <p:sp>
        <p:nvSpPr>
          <p:cNvPr id="14" name="Rechteck 13"/>
          <p:cNvSpPr/>
          <p:nvPr/>
        </p:nvSpPr>
        <p:spPr>
          <a:xfrm>
            <a:off x="1714480" y="3571876"/>
            <a:ext cx="729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b="1" dirty="0" err="1" smtClean="0"/>
              <a:t>GsA</a:t>
            </a:r>
            <a:r>
              <a:rPr lang="de-DE" sz="1200" b="1" dirty="0" smtClean="0"/>
              <a:t> EKD</a:t>
            </a:r>
            <a:endParaRPr lang="de-DE" sz="1200" dirty="0"/>
          </a:p>
        </p:txBody>
      </p:sp>
      <p:sp>
        <p:nvSpPr>
          <p:cNvPr id="15" name="Rechteck 14"/>
          <p:cNvSpPr/>
          <p:nvPr/>
        </p:nvSpPr>
        <p:spPr>
          <a:xfrm>
            <a:off x="1357290" y="2786058"/>
            <a:ext cx="584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b="1" dirty="0" smtClean="0"/>
              <a:t>Kirche</a:t>
            </a:r>
            <a:endParaRPr lang="de-DE" sz="1200" dirty="0"/>
          </a:p>
        </p:txBody>
      </p:sp>
      <p:sp>
        <p:nvSpPr>
          <p:cNvPr id="16" name="Rechteck 15"/>
          <p:cNvSpPr/>
          <p:nvPr/>
        </p:nvSpPr>
        <p:spPr>
          <a:xfrm>
            <a:off x="1857356" y="2786058"/>
            <a:ext cx="5962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 err="1" smtClean="0"/>
              <a:t>Stäko</a:t>
            </a:r>
            <a:endParaRPr lang="de-DE" sz="1400" dirty="0"/>
          </a:p>
        </p:txBody>
      </p:sp>
      <p:sp>
        <p:nvSpPr>
          <p:cNvPr id="17" name="Rechteck 16"/>
          <p:cNvSpPr/>
          <p:nvPr/>
        </p:nvSpPr>
        <p:spPr>
          <a:xfrm>
            <a:off x="1214414" y="3071810"/>
            <a:ext cx="747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b="1" dirty="0" smtClean="0"/>
              <a:t>Diakonie</a:t>
            </a:r>
            <a:endParaRPr lang="de-DE" sz="1200" dirty="0"/>
          </a:p>
        </p:txBody>
      </p:sp>
      <p:sp>
        <p:nvSpPr>
          <p:cNvPr id="18" name="Rechteck 17"/>
          <p:cNvSpPr/>
          <p:nvPr/>
        </p:nvSpPr>
        <p:spPr>
          <a:xfrm>
            <a:off x="1857356" y="3071810"/>
            <a:ext cx="5595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 err="1" smtClean="0"/>
              <a:t>Buko</a:t>
            </a:r>
            <a:endParaRPr lang="de-DE" sz="1400" dirty="0"/>
          </a:p>
        </p:txBody>
      </p:sp>
      <p:sp>
        <p:nvSpPr>
          <p:cNvPr id="19" name="AutoShape 22"/>
          <p:cNvSpPr>
            <a:spLocks noChangeArrowheads="1"/>
          </p:cNvSpPr>
          <p:nvPr/>
        </p:nvSpPr>
        <p:spPr bwMode="auto">
          <a:xfrm rot="10800000" flipH="1">
            <a:off x="2500298" y="3143248"/>
            <a:ext cx="285731" cy="214312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22"/>
          <p:cNvSpPr>
            <a:spLocks noChangeArrowheads="1"/>
          </p:cNvSpPr>
          <p:nvPr/>
        </p:nvSpPr>
        <p:spPr bwMode="auto">
          <a:xfrm rot="10800000" flipH="1">
            <a:off x="2500298" y="2786058"/>
            <a:ext cx="285731" cy="214312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22"/>
          <p:cNvSpPr>
            <a:spLocks noChangeArrowheads="1"/>
          </p:cNvSpPr>
          <p:nvPr/>
        </p:nvSpPr>
        <p:spPr bwMode="auto">
          <a:xfrm rot="10800000" flipH="1">
            <a:off x="2500298" y="3571876"/>
            <a:ext cx="285731" cy="214312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 rot="10800000" flipH="1">
            <a:off x="2500298" y="4143380"/>
            <a:ext cx="285731" cy="214312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1142976" y="4000504"/>
            <a:ext cx="13093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 smtClean="0"/>
              <a:t>    </a:t>
            </a:r>
            <a:r>
              <a:rPr lang="de-DE" sz="1000" b="1" dirty="0" err="1" smtClean="0"/>
              <a:t>GsA</a:t>
            </a:r>
            <a:r>
              <a:rPr lang="de-DE" sz="1000" b="1" dirty="0" smtClean="0"/>
              <a:t> Vertreter</a:t>
            </a:r>
          </a:p>
          <a:p>
            <a:r>
              <a:rPr lang="de-DE" sz="1000" b="1" dirty="0" smtClean="0"/>
              <a:t>der </a:t>
            </a:r>
            <a:r>
              <a:rPr lang="de-DE" sz="1200" b="1" dirty="0" smtClean="0"/>
              <a:t>Landeskirchen</a:t>
            </a:r>
            <a:endParaRPr lang="de-DE" sz="1200" dirty="0"/>
          </a:p>
        </p:txBody>
      </p:sp>
      <p:sp>
        <p:nvSpPr>
          <p:cNvPr id="34" name="Rechteck 33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2857488" y="857232"/>
            <a:ext cx="5715040" cy="428628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9" name="WordArt 16"/>
          <p:cNvSpPr>
            <a:spLocks noChangeArrowheads="1" noChangeShapeType="1"/>
          </p:cNvSpPr>
          <p:nvPr/>
        </p:nvSpPr>
        <p:spPr bwMode="auto">
          <a:xfrm>
            <a:off x="3143240" y="928670"/>
            <a:ext cx="2428892" cy="2143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 smtClean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Gesamtausschuss</a:t>
            </a:r>
            <a:endParaRPr lang="de-DE" b="1" kern="10" dirty="0">
              <a:ln w="6350">
                <a:solidFill>
                  <a:srgbClr val="0033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05158"/>
                  </a:gs>
                  <a:gs pos="100000">
                    <a:srgbClr val="BAECFE"/>
                  </a:gs>
                </a:gsLst>
                <a:lin ang="2700000" scaled="1"/>
              </a:gradFill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857356" y="2000240"/>
            <a:ext cx="12118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1" dirty="0" smtClean="0"/>
              <a:t>§ 55a  MVG </a:t>
            </a:r>
            <a:endParaRPr lang="de-DE" sz="1600" dirty="0"/>
          </a:p>
        </p:txBody>
      </p:sp>
      <p:pic>
        <p:nvPicPr>
          <p:cNvPr id="30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714356"/>
            <a:ext cx="2550929" cy="928694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429264"/>
            <a:ext cx="1286456" cy="128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2000232" y="2214554"/>
            <a:ext cx="6715172" cy="3714776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Rechteck 21"/>
          <p:cNvSpPr>
            <a:spLocks noChangeArrowheads="1"/>
          </p:cNvSpPr>
          <p:nvPr/>
        </p:nvSpPr>
        <p:spPr bwMode="auto">
          <a:xfrm>
            <a:off x="0" y="0"/>
            <a:ext cx="2643174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2285984" y="2000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 smtClean="0"/>
              <a:t>Was kann denn </a:t>
            </a:r>
          </a:p>
          <a:p>
            <a:r>
              <a:rPr lang="de-DE" b="1" dirty="0" smtClean="0"/>
              <a:t>der Gesamtausschuss bewirken ?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285984" y="2714620"/>
            <a:ext cx="65722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Zu allererst kann er darauf achten, dass sich das </a:t>
            </a:r>
            <a:r>
              <a:rPr lang="de-DE" sz="1400" b="1" dirty="0" smtClean="0"/>
              <a:t>kirchliche Arbeitsrecht </a:t>
            </a:r>
            <a:r>
              <a:rPr lang="de-DE" sz="1400" dirty="0" smtClean="0"/>
              <a:t>nicht noch </a:t>
            </a:r>
          </a:p>
          <a:p>
            <a:r>
              <a:rPr lang="de-DE" sz="1400" dirty="0" smtClean="0"/>
              <a:t>weiter von dem "Allgemeinen" entfernt. Das hat schon der Beirat erfolgreich getan </a:t>
            </a:r>
          </a:p>
          <a:p>
            <a:r>
              <a:rPr lang="de-DE" sz="1400" dirty="0" smtClean="0"/>
              <a:t>und das wird auch vom Gesamtausschuss fortgesetzt. Bei allen unsere Arbeitsplätze betreffenden Überlegungen, sollte der </a:t>
            </a:r>
            <a:r>
              <a:rPr lang="de-DE" sz="1400" dirty="0" err="1" smtClean="0"/>
              <a:t>GesA</a:t>
            </a:r>
            <a:r>
              <a:rPr lang="de-DE" sz="1400" dirty="0" smtClean="0"/>
              <a:t> wie schon </a:t>
            </a:r>
            <a:r>
              <a:rPr lang="de-DE" sz="1400" b="1" dirty="0" smtClean="0"/>
              <a:t>bei Änderungen zum MVG</a:t>
            </a:r>
            <a:r>
              <a:rPr lang="de-DE" sz="1400" dirty="0" smtClean="0"/>
              <a:t>, </a:t>
            </a:r>
          </a:p>
          <a:p>
            <a:r>
              <a:rPr lang="de-DE" sz="1400" dirty="0" smtClean="0"/>
              <a:t>eingebunden sein und „gehört“ werden. </a:t>
            </a:r>
            <a:endParaRPr lang="de-DE" sz="1400" dirty="0"/>
          </a:p>
        </p:txBody>
      </p:sp>
      <p:sp>
        <p:nvSpPr>
          <p:cNvPr id="4" name="Rechteck 3"/>
          <p:cNvSpPr/>
          <p:nvPr/>
        </p:nvSpPr>
        <p:spPr>
          <a:xfrm>
            <a:off x="2285984" y="5357826"/>
            <a:ext cx="66437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Aber es geht es nicht "nur" um Tarife, sondern um den Ausbau der </a:t>
            </a:r>
            <a:r>
              <a:rPr lang="de-DE" sz="1400" b="1" dirty="0" smtClean="0"/>
              <a:t>Mitbestimmung</a:t>
            </a:r>
          </a:p>
          <a:p>
            <a:r>
              <a:rPr lang="de-DE" sz="1400" dirty="0" smtClean="0"/>
              <a:t>zur </a:t>
            </a:r>
            <a:r>
              <a:rPr lang="de-DE" sz="1400" b="1" dirty="0" smtClean="0">
                <a:solidFill>
                  <a:srgbClr val="C00000"/>
                </a:solidFill>
              </a:rPr>
              <a:t>Unternehmens-Mitbestimmung für Kirche &amp; Diakonie</a:t>
            </a:r>
            <a:r>
              <a:rPr lang="de-DE" sz="1400" dirty="0" smtClean="0"/>
              <a:t>. Zudem kann der </a:t>
            </a:r>
            <a:r>
              <a:rPr lang="de-DE" sz="1400" dirty="0" err="1" smtClean="0"/>
              <a:t>GesA</a:t>
            </a:r>
            <a:r>
              <a:rPr lang="de-DE" sz="1400" dirty="0" smtClean="0"/>
              <a:t> </a:t>
            </a:r>
          </a:p>
          <a:p>
            <a:r>
              <a:rPr lang="de-DE" sz="1400" dirty="0" smtClean="0"/>
              <a:t>mit </a:t>
            </a:r>
            <a:r>
              <a:rPr lang="de-DE" sz="1400" b="1" dirty="0" smtClean="0"/>
              <a:t>Initiativen</a:t>
            </a:r>
            <a:r>
              <a:rPr lang="de-DE" sz="1400" dirty="0" smtClean="0"/>
              <a:t> dazu beitragen, dass sich die </a:t>
            </a:r>
            <a:r>
              <a:rPr lang="de-DE" sz="1400" b="1" dirty="0" smtClean="0"/>
              <a:t>Arbeitsbedingungen</a:t>
            </a:r>
            <a:r>
              <a:rPr lang="de-DE" sz="1400" dirty="0" smtClean="0"/>
              <a:t> </a:t>
            </a:r>
            <a:r>
              <a:rPr lang="de-DE" sz="1400" b="1" dirty="0" smtClean="0"/>
              <a:t>und Perspektiven </a:t>
            </a:r>
            <a:r>
              <a:rPr lang="de-DE" sz="1400" dirty="0" smtClean="0"/>
              <a:t>kirchlich/diakonischer Arbeit nachhaltig verbessern. </a:t>
            </a:r>
            <a:endParaRPr lang="de-DE" sz="1400" dirty="0"/>
          </a:p>
        </p:txBody>
      </p:sp>
      <p:sp>
        <p:nvSpPr>
          <p:cNvPr id="6" name="Rechteck 5"/>
          <p:cNvSpPr/>
          <p:nvPr/>
        </p:nvSpPr>
        <p:spPr>
          <a:xfrm>
            <a:off x="2285984" y="3929066"/>
            <a:ext cx="657229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Anders als in anderen Landeskirchen, beteiligt sich der Gesamtausschuss der </a:t>
            </a:r>
            <a:r>
              <a:rPr lang="de-DE" sz="1400" dirty="0" err="1" smtClean="0"/>
              <a:t>EKiR</a:t>
            </a:r>
            <a:endParaRPr lang="de-DE" sz="1400" dirty="0" smtClean="0"/>
          </a:p>
          <a:p>
            <a:r>
              <a:rPr lang="de-DE" sz="1400" b="1" dirty="0" smtClean="0">
                <a:solidFill>
                  <a:srgbClr val="C00000"/>
                </a:solidFill>
              </a:rPr>
              <a:t>nicht</a:t>
            </a:r>
            <a:r>
              <a:rPr lang="de-DE" sz="1400" dirty="0" smtClean="0"/>
              <a:t> </a:t>
            </a:r>
            <a:r>
              <a:rPr lang="de-DE" sz="1400" b="1" dirty="0" smtClean="0">
                <a:solidFill>
                  <a:srgbClr val="C00000"/>
                </a:solidFill>
              </a:rPr>
              <a:t>aktiv</a:t>
            </a:r>
            <a:r>
              <a:rPr lang="de-DE" sz="1400" b="1" dirty="0" smtClean="0"/>
              <a:t> an der Tarifsetzung</a:t>
            </a:r>
            <a:r>
              <a:rPr lang="de-DE" sz="1400" dirty="0" smtClean="0"/>
              <a:t>. Das ist nach Überzeugung der Mitglieder im </a:t>
            </a:r>
            <a:r>
              <a:rPr lang="de-DE" sz="1400" dirty="0" err="1" smtClean="0"/>
              <a:t>GesA</a:t>
            </a:r>
            <a:r>
              <a:rPr lang="de-DE" sz="1400" dirty="0" smtClean="0"/>
              <a:t> alleine Sache der </a:t>
            </a:r>
            <a:r>
              <a:rPr lang="de-DE" sz="1400" b="1" dirty="0" smtClean="0">
                <a:solidFill>
                  <a:srgbClr val="C00000"/>
                </a:solidFill>
              </a:rPr>
              <a:t>Gewerkschaft</a:t>
            </a:r>
            <a:r>
              <a:rPr lang="de-DE" sz="1400" b="1" dirty="0" smtClean="0"/>
              <a:t> und Verbände</a:t>
            </a:r>
            <a:r>
              <a:rPr lang="de-DE" sz="1400" dirty="0" smtClean="0"/>
              <a:t>. </a:t>
            </a:r>
          </a:p>
          <a:p>
            <a:endParaRPr lang="de-DE" sz="800" dirty="0" smtClean="0"/>
          </a:p>
          <a:p>
            <a:r>
              <a:rPr lang="de-DE" sz="1400" b="1" dirty="0" smtClean="0"/>
              <a:t>Das schließt natürlich nicht aus</a:t>
            </a:r>
            <a:r>
              <a:rPr lang="de-DE" sz="1400" dirty="0" smtClean="0"/>
              <a:t>, dass tarifpolitische Vorstellungen und Wünsche </a:t>
            </a:r>
          </a:p>
          <a:p>
            <a:r>
              <a:rPr lang="de-DE" sz="1400" dirty="0" smtClean="0"/>
              <a:t>über den </a:t>
            </a:r>
            <a:r>
              <a:rPr lang="de-DE" sz="1400" dirty="0" err="1" smtClean="0"/>
              <a:t>GesA</a:t>
            </a:r>
            <a:r>
              <a:rPr lang="de-DE" sz="1400" dirty="0" smtClean="0"/>
              <a:t> an die Dienstnehmerseite in der ARK/RWL herangetragen werden. </a:t>
            </a:r>
            <a:endParaRPr lang="de-DE" sz="1400" dirty="0"/>
          </a:p>
        </p:txBody>
      </p:sp>
      <p:sp>
        <p:nvSpPr>
          <p:cNvPr id="13" name="Rechteck 12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AutoShape 22"/>
          <p:cNvSpPr>
            <a:spLocks noChangeArrowheads="1"/>
          </p:cNvSpPr>
          <p:nvPr/>
        </p:nvSpPr>
        <p:spPr bwMode="auto">
          <a:xfrm rot="10800000" flipH="1">
            <a:off x="1928794" y="4214818"/>
            <a:ext cx="285731" cy="214317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22"/>
          <p:cNvSpPr>
            <a:spLocks noChangeArrowheads="1"/>
          </p:cNvSpPr>
          <p:nvPr/>
        </p:nvSpPr>
        <p:spPr bwMode="auto">
          <a:xfrm rot="10800000" flipH="1">
            <a:off x="1928794" y="5643578"/>
            <a:ext cx="285731" cy="214317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22"/>
          <p:cNvSpPr>
            <a:spLocks noChangeArrowheads="1"/>
          </p:cNvSpPr>
          <p:nvPr/>
        </p:nvSpPr>
        <p:spPr bwMode="auto">
          <a:xfrm rot="10800000" flipH="1">
            <a:off x="1928794" y="4714884"/>
            <a:ext cx="285731" cy="214317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3" descr="C:\Dokumente und Einstellungen\Gisbert\Desktop\bann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642918"/>
            <a:ext cx="6286544" cy="75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000108"/>
            <a:ext cx="1357703" cy="135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hteck 46"/>
          <p:cNvSpPr>
            <a:spLocks noChangeArrowheads="1"/>
          </p:cNvSpPr>
          <p:nvPr/>
        </p:nvSpPr>
        <p:spPr bwMode="auto">
          <a:xfrm>
            <a:off x="0" y="0"/>
            <a:ext cx="5786446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5214942" y="0"/>
            <a:ext cx="3929058" cy="6858000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219" name="Text Box 50"/>
          <p:cNvSpPr txBox="1">
            <a:spLocks noChangeArrowheads="1"/>
          </p:cNvSpPr>
          <p:nvPr/>
        </p:nvSpPr>
        <p:spPr bwMode="auto">
          <a:xfrm>
            <a:off x="2786050" y="1928802"/>
            <a:ext cx="1814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b="1" dirty="0">
                <a:solidFill>
                  <a:srgbClr val="C00000"/>
                </a:solidFill>
                <a:cs typeface="Arial" charset="0"/>
              </a:rPr>
              <a:t>die 15 Mitglieder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2643188" y="4429125"/>
            <a:ext cx="1928812" cy="78581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endParaRPr lang="de-DE" sz="1000">
              <a:solidFill>
                <a:srgbClr val="002060"/>
              </a:solidFill>
              <a:latin typeface="Arial Black" pitchFamily="34" charset="0"/>
            </a:endParaRPr>
          </a:p>
          <a:p>
            <a:pPr algn="ctr" defTabSz="757238" eaLnBrk="0" hangingPunct="0"/>
            <a:endParaRPr lang="de-DE" sz="1400">
              <a:solidFill>
                <a:srgbClr val="002060"/>
              </a:solidFill>
              <a:latin typeface="Arial Black" pitchFamily="34" charset="0"/>
            </a:endParaRPr>
          </a:p>
          <a:p>
            <a:pPr algn="ctr" defTabSz="757238" eaLnBrk="0" hangingPunct="0"/>
            <a:r>
              <a:rPr lang="de-DE" sz="1400">
                <a:solidFill>
                  <a:srgbClr val="002060"/>
                </a:solidFill>
                <a:latin typeface="Arial Black" pitchFamily="34" charset="0"/>
              </a:rPr>
              <a:t>MAV Fortbildung  </a:t>
            </a:r>
          </a:p>
          <a:p>
            <a:pPr algn="ctr" defTabSz="757238" eaLnBrk="0" hangingPunct="0"/>
            <a:r>
              <a:rPr lang="de-DE" sz="1200">
                <a:solidFill>
                  <a:srgbClr val="002060"/>
                </a:solidFill>
                <a:latin typeface="Arial Black" pitchFamily="34" charset="0"/>
              </a:rPr>
              <a:t>Tagungen</a:t>
            </a:r>
          </a:p>
          <a:p>
            <a:pPr algn="ctr" defTabSz="757238" eaLnBrk="0" hangingPunct="0"/>
            <a:r>
              <a:rPr lang="de-DE" sz="1200">
                <a:solidFill>
                  <a:srgbClr val="002060"/>
                </a:solidFill>
                <a:latin typeface="Arial Black" pitchFamily="34" charset="0"/>
              </a:rPr>
              <a:t>Symposium</a:t>
            </a:r>
            <a:r>
              <a:rPr lang="de-DE" sz="90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  <a:p>
            <a:pPr algn="ctr" defTabSz="757238" eaLnBrk="0" hangingPunct="0"/>
            <a:endParaRPr lang="de-DE" sz="1200">
              <a:solidFill>
                <a:srgbClr val="002060"/>
              </a:solidFill>
              <a:latin typeface="Arial Black" pitchFamily="34" charset="0"/>
            </a:endParaRPr>
          </a:p>
          <a:p>
            <a:pPr algn="ctr" defTabSz="757238" eaLnBrk="0" hangingPunct="0"/>
            <a:r>
              <a:rPr lang="de-DE" sz="100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2643188" y="3643313"/>
            <a:ext cx="1928812" cy="642937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400">
                <a:solidFill>
                  <a:srgbClr val="002060"/>
                </a:solidFill>
                <a:latin typeface="Arial Black" pitchFamily="34" charset="0"/>
              </a:rPr>
              <a:t>Arbeitsrecht</a:t>
            </a:r>
          </a:p>
          <a:p>
            <a:pPr algn="ctr" defTabSz="757238" eaLnBrk="0" hangingPunct="0"/>
            <a:r>
              <a:rPr lang="de-DE" sz="1200">
                <a:solidFill>
                  <a:srgbClr val="002060"/>
                </a:solidFill>
                <a:latin typeface="Arial Black" pitchFamily="34" charset="0"/>
              </a:rPr>
              <a:t>Tarifentwicklung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2643188" y="2857500"/>
            <a:ext cx="1928812" cy="642938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400" dirty="0">
                <a:solidFill>
                  <a:srgbClr val="002060"/>
                </a:solidFill>
                <a:latin typeface="Arial Black" pitchFamily="34" charset="0"/>
              </a:rPr>
              <a:t>Mitbestimmung</a:t>
            </a:r>
          </a:p>
          <a:p>
            <a:pPr algn="ctr" defTabSz="757238" eaLnBrk="0" hangingPunct="0"/>
            <a:r>
              <a:rPr lang="de-DE" sz="1000" dirty="0">
                <a:solidFill>
                  <a:srgbClr val="002060"/>
                </a:solidFill>
                <a:cs typeface="Arial" charset="0"/>
              </a:rPr>
              <a:t>Kirche und Diakonie 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643188" y="5357813"/>
            <a:ext cx="1928812" cy="65405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200">
                <a:solidFill>
                  <a:srgbClr val="002060"/>
                </a:solidFill>
                <a:latin typeface="Arial Black" pitchFamily="34" charset="0"/>
              </a:rPr>
              <a:t>Öffentlichkeitsarbeit</a:t>
            </a:r>
          </a:p>
          <a:p>
            <a:pPr algn="ctr" defTabSz="757238" eaLnBrk="0" hangingPunct="0"/>
            <a:r>
              <a:rPr lang="de-DE" sz="1400">
                <a:solidFill>
                  <a:srgbClr val="002060"/>
                </a:solidFill>
                <a:latin typeface="Arial Black" pitchFamily="34" charset="0"/>
              </a:rPr>
              <a:t>Homepage</a:t>
            </a:r>
          </a:p>
        </p:txBody>
      </p:sp>
      <p:sp>
        <p:nvSpPr>
          <p:cNvPr id="9224" name="Text Box 50"/>
          <p:cNvSpPr txBox="1">
            <a:spLocks noChangeArrowheads="1"/>
          </p:cNvSpPr>
          <p:nvPr/>
        </p:nvSpPr>
        <p:spPr bwMode="auto">
          <a:xfrm>
            <a:off x="1785938" y="2214563"/>
            <a:ext cx="2857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de-DE" sz="1600" b="1" dirty="0">
                <a:cs typeface="Arial" charset="0"/>
              </a:rPr>
              <a:t>arbeiten in Ausschüssen</a:t>
            </a:r>
          </a:p>
          <a:p>
            <a:pPr algn="r"/>
            <a:r>
              <a:rPr lang="de-DE" sz="1600" b="1" dirty="0">
                <a:cs typeface="Arial" charset="0"/>
              </a:rPr>
              <a:t>und Arbeitsgruppen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3643313" y="5929313"/>
            <a:ext cx="1285875" cy="357187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000">
                <a:solidFill>
                  <a:srgbClr val="002060"/>
                </a:solidFill>
                <a:latin typeface="Arial Black" pitchFamily="34" charset="0"/>
              </a:rPr>
              <a:t>Infodienst</a:t>
            </a:r>
            <a:endParaRPr lang="de-DE" sz="2000">
              <a:solidFill>
                <a:srgbClr val="002060"/>
              </a:solidFill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00100" y="4000504"/>
            <a:ext cx="1500213" cy="28575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000" dirty="0">
                <a:latin typeface="Arial Black" pitchFamily="34" charset="0"/>
              </a:rPr>
              <a:t>DN-Bündnis </a:t>
            </a:r>
            <a:endParaRPr lang="de-DE" sz="2000" dirty="0"/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1285852" y="3286124"/>
            <a:ext cx="1214438" cy="21431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000">
                <a:latin typeface="Arial Black" pitchFamily="34" charset="0"/>
              </a:rPr>
              <a:t>Stäko</a:t>
            </a:r>
            <a:endParaRPr lang="de-DE" sz="2000"/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285852" y="3571874"/>
            <a:ext cx="1214438" cy="21431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000">
                <a:latin typeface="Arial Black" pitchFamily="34" charset="0"/>
              </a:rPr>
              <a:t>Buko</a:t>
            </a:r>
            <a:endParaRPr lang="de-DE" sz="2000"/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1214438" y="4429125"/>
            <a:ext cx="1285875" cy="21431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000">
                <a:latin typeface="Arial Black" pitchFamily="34" charset="0"/>
              </a:rPr>
              <a:t>ArA - vkm</a:t>
            </a:r>
            <a:endParaRPr lang="de-DE" sz="2000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214438" y="4714875"/>
            <a:ext cx="1285875" cy="21431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000">
                <a:latin typeface="Arial Black" pitchFamily="34" charset="0"/>
              </a:rPr>
              <a:t>verdi - nrw</a:t>
            </a:r>
            <a:endParaRPr lang="de-DE" sz="2000"/>
          </a:p>
        </p:txBody>
      </p:sp>
      <p:sp>
        <p:nvSpPr>
          <p:cNvPr id="9232" name="Text Box 50"/>
          <p:cNvSpPr txBox="1">
            <a:spLocks noChangeArrowheads="1"/>
          </p:cNvSpPr>
          <p:nvPr/>
        </p:nvSpPr>
        <p:spPr bwMode="auto">
          <a:xfrm>
            <a:off x="5786446" y="2285992"/>
            <a:ext cx="177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Aufgaben</a:t>
            </a:r>
          </a:p>
        </p:txBody>
      </p:sp>
      <p:sp>
        <p:nvSpPr>
          <p:cNvPr id="54" name="Text Box 50"/>
          <p:cNvSpPr txBox="1">
            <a:spLocks noChangeArrowheads="1"/>
          </p:cNvSpPr>
          <p:nvPr/>
        </p:nvSpPr>
        <p:spPr bwMode="auto">
          <a:xfrm>
            <a:off x="5572132" y="3786190"/>
            <a:ext cx="1546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 dirty="0">
                <a:solidFill>
                  <a:srgbClr val="000066"/>
                </a:solidFill>
                <a:cs typeface="Arial" charset="0"/>
              </a:rPr>
              <a:t>Rechte </a:t>
            </a:r>
          </a:p>
          <a:p>
            <a:r>
              <a:rPr lang="de-DE" sz="1600" b="1" dirty="0">
                <a:solidFill>
                  <a:srgbClr val="000066"/>
                </a:solidFill>
                <a:cs typeface="Arial" charset="0"/>
              </a:rPr>
              <a:t>     einfordern </a:t>
            </a:r>
          </a:p>
        </p:txBody>
      </p:sp>
      <p:sp>
        <p:nvSpPr>
          <p:cNvPr id="55" name="Text Box 50"/>
          <p:cNvSpPr txBox="1">
            <a:spLocks noChangeArrowheads="1"/>
          </p:cNvSpPr>
          <p:nvPr/>
        </p:nvSpPr>
        <p:spPr bwMode="auto">
          <a:xfrm>
            <a:off x="5857884" y="3286124"/>
            <a:ext cx="1504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 dirty="0">
                <a:solidFill>
                  <a:srgbClr val="000066"/>
                </a:solidFill>
                <a:cs typeface="Arial" charset="0"/>
              </a:rPr>
              <a:t>Forderungen </a:t>
            </a:r>
          </a:p>
          <a:p>
            <a:r>
              <a:rPr lang="de-DE" sz="1600" b="1" dirty="0">
                <a:solidFill>
                  <a:srgbClr val="000066"/>
                </a:solidFill>
                <a:cs typeface="Arial" charset="0"/>
              </a:rPr>
              <a:t>stellen</a:t>
            </a: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6429388" y="2643182"/>
            <a:ext cx="1511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C00000"/>
                </a:solidFill>
                <a:cs typeface="Arial" charset="0"/>
              </a:rPr>
              <a:t>Informieren</a:t>
            </a:r>
            <a:r>
              <a:rPr lang="de-DE" sz="1600" b="1" dirty="0">
                <a:solidFill>
                  <a:srgbClr val="C00000"/>
                </a:solidFill>
                <a:cs typeface="Arial" charset="0"/>
              </a:rPr>
              <a:t> </a:t>
            </a:r>
          </a:p>
        </p:txBody>
      </p:sp>
      <p:pic>
        <p:nvPicPr>
          <p:cNvPr id="57" name="Picture 70" descr="C:\Programme\MSWorks\ClipArt\SCRBEANS\SMKRAFT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858148" y="5715016"/>
            <a:ext cx="714380" cy="575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5500694" y="6000768"/>
            <a:ext cx="2395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Wachsam bleiben</a:t>
            </a:r>
            <a:endParaRPr lang="de-DE" dirty="0">
              <a:latin typeface="Arial Black" pitchFamily="34" charset="0"/>
              <a:cs typeface="Arial" charset="0"/>
            </a:endParaRPr>
          </a:p>
        </p:txBody>
      </p:sp>
      <p:grpSp>
        <p:nvGrpSpPr>
          <p:cNvPr id="2" name="Gruppieren 66"/>
          <p:cNvGrpSpPr>
            <a:grpSpLocks/>
          </p:cNvGrpSpPr>
          <p:nvPr/>
        </p:nvGrpSpPr>
        <p:grpSpPr bwMode="auto">
          <a:xfrm>
            <a:off x="5572132" y="2857496"/>
            <a:ext cx="1425575" cy="552450"/>
            <a:chOff x="2928936" y="2214553"/>
            <a:chExt cx="1425375" cy="552931"/>
          </a:xfrm>
        </p:grpSpPr>
        <p:sp>
          <p:nvSpPr>
            <p:cNvPr id="9258" name="Text Box 50"/>
            <p:cNvSpPr txBox="1">
              <a:spLocks noChangeArrowheads="1"/>
            </p:cNvSpPr>
            <p:nvPr/>
          </p:nvSpPr>
          <p:spPr bwMode="auto">
            <a:xfrm>
              <a:off x="2928936" y="2429053"/>
              <a:ext cx="1415847" cy="338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 dirty="0">
                  <a:solidFill>
                    <a:srgbClr val="000066"/>
                  </a:solidFill>
                  <a:cs typeface="Arial" charset="0"/>
                </a:rPr>
                <a:t>unterstützen</a:t>
              </a:r>
            </a:p>
          </p:txBody>
        </p:sp>
        <p:sp>
          <p:nvSpPr>
            <p:cNvPr id="9259" name="Text Box 50"/>
            <p:cNvSpPr txBox="1">
              <a:spLocks noChangeArrowheads="1"/>
            </p:cNvSpPr>
            <p:nvPr/>
          </p:nvSpPr>
          <p:spPr bwMode="auto">
            <a:xfrm>
              <a:off x="3428931" y="2214553"/>
              <a:ext cx="925380" cy="338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 dirty="0">
                  <a:solidFill>
                    <a:srgbClr val="000066"/>
                  </a:solidFill>
                  <a:cs typeface="Arial" charset="0"/>
                </a:rPr>
                <a:t>beraten</a:t>
              </a:r>
            </a:p>
          </p:txBody>
        </p:sp>
      </p:grpSp>
      <p:grpSp>
        <p:nvGrpSpPr>
          <p:cNvPr id="3" name="Gruppieren 53"/>
          <p:cNvGrpSpPr>
            <a:grpSpLocks/>
          </p:cNvGrpSpPr>
          <p:nvPr/>
        </p:nvGrpSpPr>
        <p:grpSpPr bwMode="auto">
          <a:xfrm>
            <a:off x="5572132" y="4500570"/>
            <a:ext cx="1644650" cy="1338262"/>
            <a:chOff x="4714876" y="2357430"/>
            <a:chExt cx="1644651" cy="1338686"/>
          </a:xfrm>
        </p:grpSpPr>
        <p:sp>
          <p:nvSpPr>
            <p:cNvPr id="9250" name="Text Box 50"/>
            <p:cNvSpPr txBox="1">
              <a:spLocks noChangeArrowheads="1"/>
            </p:cNvSpPr>
            <p:nvPr/>
          </p:nvSpPr>
          <p:spPr bwMode="auto">
            <a:xfrm>
              <a:off x="4857752" y="2357430"/>
              <a:ext cx="139333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Arbeits</a:t>
              </a:r>
              <a:r>
                <a:rPr lang="de-DE" sz="1600" b="1">
                  <a:solidFill>
                    <a:srgbClr val="C00000"/>
                  </a:solidFill>
                  <a:cs typeface="Arial" charset="0"/>
                </a:rPr>
                <a:t>recht</a:t>
              </a:r>
            </a:p>
          </p:txBody>
        </p:sp>
        <p:sp>
          <p:nvSpPr>
            <p:cNvPr id="9251" name="Text Box 50"/>
            <p:cNvSpPr txBox="1">
              <a:spLocks noChangeArrowheads="1"/>
            </p:cNvSpPr>
            <p:nvPr/>
          </p:nvSpPr>
          <p:spPr bwMode="auto">
            <a:xfrm>
              <a:off x="5072066" y="2571743"/>
              <a:ext cx="91948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BAT-KF</a:t>
              </a:r>
            </a:p>
          </p:txBody>
        </p:sp>
        <p:sp>
          <p:nvSpPr>
            <p:cNvPr id="9252" name="Text Box 50"/>
            <p:cNvSpPr txBox="1">
              <a:spLocks noChangeArrowheads="1"/>
            </p:cNvSpPr>
            <p:nvPr/>
          </p:nvSpPr>
          <p:spPr bwMode="auto">
            <a:xfrm>
              <a:off x="4714876" y="2714790"/>
              <a:ext cx="60061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AVR</a:t>
              </a:r>
            </a:p>
          </p:txBody>
        </p:sp>
        <p:sp>
          <p:nvSpPr>
            <p:cNvPr id="9253" name="Text Box 50"/>
            <p:cNvSpPr txBox="1">
              <a:spLocks noChangeArrowheads="1"/>
            </p:cNvSpPr>
            <p:nvPr/>
          </p:nvSpPr>
          <p:spPr bwMode="auto">
            <a:xfrm>
              <a:off x="4929190" y="3143248"/>
              <a:ext cx="82426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Urteile</a:t>
              </a:r>
            </a:p>
          </p:txBody>
        </p:sp>
        <p:sp>
          <p:nvSpPr>
            <p:cNvPr id="9254" name="Text Box 50"/>
            <p:cNvSpPr txBox="1">
              <a:spLocks noChangeArrowheads="1"/>
            </p:cNvSpPr>
            <p:nvPr/>
          </p:nvSpPr>
          <p:spPr bwMode="auto">
            <a:xfrm>
              <a:off x="5357818" y="2786058"/>
              <a:ext cx="83388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 dirty="0">
                  <a:cs typeface="Arial" charset="0"/>
                </a:rPr>
                <a:t>Urlaub</a:t>
              </a:r>
            </a:p>
          </p:txBody>
        </p:sp>
        <p:sp>
          <p:nvSpPr>
            <p:cNvPr id="9255" name="Text Box 50"/>
            <p:cNvSpPr txBox="1">
              <a:spLocks noChangeArrowheads="1"/>
            </p:cNvSpPr>
            <p:nvPr/>
          </p:nvSpPr>
          <p:spPr bwMode="auto">
            <a:xfrm>
              <a:off x="4786314" y="2928934"/>
              <a:ext cx="123463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 dirty="0">
                  <a:solidFill>
                    <a:srgbClr val="C00000"/>
                  </a:solidFill>
                  <a:cs typeface="Arial" charset="0"/>
                </a:rPr>
                <a:t>Arbeit</a:t>
              </a:r>
              <a:r>
                <a:rPr lang="de-DE" sz="1600" b="1" dirty="0">
                  <a:cs typeface="Arial" charset="0"/>
                </a:rPr>
                <a:t>szeit</a:t>
              </a:r>
            </a:p>
          </p:txBody>
        </p:sp>
        <p:sp>
          <p:nvSpPr>
            <p:cNvPr id="9256" name="Text Box 50"/>
            <p:cNvSpPr txBox="1">
              <a:spLocks noChangeArrowheads="1"/>
            </p:cNvSpPr>
            <p:nvPr/>
          </p:nvSpPr>
          <p:spPr bwMode="auto">
            <a:xfrm>
              <a:off x="5572132" y="3214686"/>
              <a:ext cx="7873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ARRG</a:t>
              </a:r>
            </a:p>
          </p:txBody>
        </p:sp>
        <p:sp>
          <p:nvSpPr>
            <p:cNvPr id="9257" name="Text Box 50"/>
            <p:cNvSpPr txBox="1">
              <a:spLocks noChangeArrowheads="1"/>
            </p:cNvSpPr>
            <p:nvPr/>
          </p:nvSpPr>
          <p:spPr bwMode="auto">
            <a:xfrm>
              <a:off x="5000628" y="3357562"/>
              <a:ext cx="12570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 dirty="0">
                  <a:solidFill>
                    <a:srgbClr val="C00000"/>
                  </a:solidFill>
                  <a:cs typeface="Arial" charset="0"/>
                </a:rPr>
                <a:t>Streik</a:t>
              </a:r>
              <a:r>
                <a:rPr lang="de-DE" sz="1600" b="1" dirty="0">
                  <a:cs typeface="Arial" charset="0"/>
                </a:rPr>
                <a:t>recht</a:t>
              </a:r>
            </a:p>
          </p:txBody>
        </p:sp>
      </p:grpSp>
      <p:grpSp>
        <p:nvGrpSpPr>
          <p:cNvPr id="4" name="Gruppieren 65"/>
          <p:cNvGrpSpPr>
            <a:grpSpLocks/>
          </p:cNvGrpSpPr>
          <p:nvPr/>
        </p:nvGrpSpPr>
        <p:grpSpPr bwMode="auto">
          <a:xfrm>
            <a:off x="7000892" y="3571876"/>
            <a:ext cx="1643063" cy="1409700"/>
            <a:chOff x="3357554" y="4429132"/>
            <a:chExt cx="1777980" cy="1410383"/>
          </a:xfrm>
        </p:grpSpPr>
        <p:sp>
          <p:nvSpPr>
            <p:cNvPr id="9243" name="Text Box 50"/>
            <p:cNvSpPr txBox="1">
              <a:spLocks noChangeArrowheads="1"/>
            </p:cNvSpPr>
            <p:nvPr/>
          </p:nvSpPr>
          <p:spPr bwMode="auto">
            <a:xfrm>
              <a:off x="3357554" y="4714884"/>
              <a:ext cx="114723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Tagungen</a:t>
              </a:r>
            </a:p>
          </p:txBody>
        </p:sp>
        <p:sp>
          <p:nvSpPr>
            <p:cNvPr id="9244" name="Text Box 50"/>
            <p:cNvSpPr txBox="1">
              <a:spLocks noChangeArrowheads="1"/>
            </p:cNvSpPr>
            <p:nvPr/>
          </p:nvSpPr>
          <p:spPr bwMode="auto">
            <a:xfrm>
              <a:off x="3714744" y="4572008"/>
              <a:ext cx="11079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 dirty="0">
                  <a:cs typeface="Arial" charset="0"/>
                </a:rPr>
                <a:t>Seminare</a:t>
              </a:r>
            </a:p>
          </p:txBody>
        </p:sp>
        <p:sp>
          <p:nvSpPr>
            <p:cNvPr id="9245" name="Text Box 50"/>
            <p:cNvSpPr txBox="1">
              <a:spLocks noChangeArrowheads="1"/>
            </p:cNvSpPr>
            <p:nvPr/>
          </p:nvSpPr>
          <p:spPr bwMode="auto">
            <a:xfrm>
              <a:off x="3643306" y="4929198"/>
              <a:ext cx="13244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solidFill>
                    <a:srgbClr val="C00000"/>
                  </a:solidFill>
                  <a:cs typeface="Arial" charset="0"/>
                </a:rPr>
                <a:t>Fortbildung</a:t>
              </a:r>
            </a:p>
          </p:txBody>
        </p:sp>
        <p:sp>
          <p:nvSpPr>
            <p:cNvPr id="9246" name="Text Box 50"/>
            <p:cNvSpPr txBox="1">
              <a:spLocks noChangeArrowheads="1"/>
            </p:cNvSpPr>
            <p:nvPr/>
          </p:nvSpPr>
          <p:spPr bwMode="auto">
            <a:xfrm>
              <a:off x="3571868" y="4429132"/>
              <a:ext cx="62465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solidFill>
                    <a:srgbClr val="C00000"/>
                  </a:solidFill>
                  <a:cs typeface="Arial" charset="0"/>
                </a:rPr>
                <a:t>MAV</a:t>
              </a:r>
            </a:p>
          </p:txBody>
        </p:sp>
        <p:sp>
          <p:nvSpPr>
            <p:cNvPr id="9247" name="Text Box 50"/>
            <p:cNvSpPr txBox="1">
              <a:spLocks noChangeArrowheads="1"/>
            </p:cNvSpPr>
            <p:nvPr/>
          </p:nvSpPr>
          <p:spPr bwMode="auto">
            <a:xfrm>
              <a:off x="3857620" y="5072074"/>
              <a:ext cx="127791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Symposien</a:t>
              </a:r>
            </a:p>
          </p:txBody>
        </p:sp>
        <p:sp>
          <p:nvSpPr>
            <p:cNvPr id="9248" name="Text Box 50"/>
            <p:cNvSpPr txBox="1">
              <a:spLocks noChangeArrowheads="1"/>
            </p:cNvSpPr>
            <p:nvPr/>
          </p:nvSpPr>
          <p:spPr bwMode="auto">
            <a:xfrm>
              <a:off x="3643303" y="5286595"/>
              <a:ext cx="13917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cs typeface="Arial" charset="0"/>
                </a:rPr>
                <a:t>Kooperation</a:t>
              </a:r>
            </a:p>
          </p:txBody>
        </p:sp>
        <p:sp>
          <p:nvSpPr>
            <p:cNvPr id="9249" name="Text Box 50"/>
            <p:cNvSpPr txBox="1">
              <a:spLocks noChangeArrowheads="1"/>
            </p:cNvSpPr>
            <p:nvPr/>
          </p:nvSpPr>
          <p:spPr bwMode="auto">
            <a:xfrm>
              <a:off x="3500428" y="5500961"/>
              <a:ext cx="10967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b="1">
                  <a:solidFill>
                    <a:srgbClr val="C00000"/>
                  </a:solidFill>
                  <a:cs typeface="Arial" charset="0"/>
                </a:rPr>
                <a:t>Inovation</a:t>
              </a:r>
            </a:p>
          </p:txBody>
        </p:sp>
      </p:grpSp>
      <p:sp>
        <p:nvSpPr>
          <p:cNvPr id="44" name="Rectangle 277"/>
          <p:cNvSpPr>
            <a:spLocks noChangeArrowheads="1"/>
          </p:cNvSpPr>
          <p:nvPr/>
        </p:nvSpPr>
        <p:spPr bwMode="auto">
          <a:xfrm>
            <a:off x="1428728" y="2928934"/>
            <a:ext cx="1285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>
                <a:solidFill>
                  <a:srgbClr val="C00000"/>
                </a:solidFill>
              </a:rPr>
              <a:t>Mitarbeit in </a:t>
            </a:r>
          </a:p>
        </p:txBody>
      </p:sp>
      <p:pic>
        <p:nvPicPr>
          <p:cNvPr id="46" name="Picture 3" descr="C:\Dokumente und Einstellungen\Gisbert\Desktop\bann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642918"/>
            <a:ext cx="6072230" cy="75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echteck 47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857232"/>
            <a:ext cx="1214446" cy="121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9232" grpId="0"/>
      <p:bldP spid="54" grpId="0"/>
      <p:bldP spid="55" grpId="0"/>
      <p:bldP spid="56" grpId="0"/>
      <p:bldP spid="58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2000232" y="285728"/>
            <a:ext cx="6786610" cy="6143668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Rechteck 21"/>
          <p:cNvSpPr>
            <a:spLocks noChangeArrowheads="1"/>
          </p:cNvSpPr>
          <p:nvPr/>
        </p:nvSpPr>
        <p:spPr bwMode="auto">
          <a:xfrm>
            <a:off x="0" y="0"/>
            <a:ext cx="3357522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 rot="-9750131">
            <a:off x="1344914" y="2286534"/>
            <a:ext cx="3820880" cy="3976167"/>
          </a:xfrm>
          <a:prstGeom prst="ellipse">
            <a:avLst/>
          </a:prstGeom>
          <a:gradFill flip="none" rotWithShape="1">
            <a:gsLst>
              <a:gs pos="0">
                <a:srgbClr val="F0F5FA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rect">
              <a:fillToRect l="100000" b="100000"/>
            </a:path>
            <a:tileRect t="-100000" r="-100000"/>
          </a:gradFill>
          <a:ln w="9525">
            <a:noFill/>
            <a:round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lIns="75749" tIns="37874" rIns="75749" bIns="37874" anchor="ctr"/>
          <a:lstStyle/>
          <a:p>
            <a:endParaRPr lang="de-DE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714876" y="2071678"/>
            <a:ext cx="3500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algn="ctr" defTabSz="757238" eaLnBrk="0" hangingPunct="0">
              <a:spcBef>
                <a:spcPct val="50000"/>
              </a:spcBef>
            </a:pPr>
            <a:r>
              <a:rPr lang="de-DE" dirty="0">
                <a:latin typeface="Arial Black" pitchFamily="34" charset="0"/>
              </a:rPr>
              <a:t> </a:t>
            </a:r>
            <a:r>
              <a:rPr lang="de-DE" sz="2000" dirty="0" err="1">
                <a:latin typeface="Arial Black" pitchFamily="34" charset="0"/>
              </a:rPr>
              <a:t>Regio</a:t>
            </a:r>
            <a:r>
              <a:rPr lang="de-DE" sz="2000" dirty="0">
                <a:latin typeface="Arial Black" pitchFamily="34" charset="0"/>
              </a:rPr>
              <a:t>-MAV und </a:t>
            </a:r>
            <a:r>
              <a:rPr lang="de-DE" sz="2000" dirty="0" err="1">
                <a:latin typeface="Arial Black" pitchFamily="34" charset="0"/>
              </a:rPr>
              <a:t>GesA</a:t>
            </a:r>
            <a:endParaRPr lang="de-DE" sz="2000" dirty="0">
              <a:latin typeface="Arial Black" pitchFamily="34" charset="0"/>
            </a:endParaRP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2857488" y="3571876"/>
            <a:ext cx="13573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6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2x im Jahr </a:t>
            </a:r>
            <a:endParaRPr lang="de-DE" sz="16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84" name="Text Box 50"/>
          <p:cNvSpPr txBox="1">
            <a:spLocks noChangeArrowheads="1"/>
          </p:cNvSpPr>
          <p:nvPr/>
        </p:nvSpPr>
        <p:spPr bwMode="auto">
          <a:xfrm>
            <a:off x="6143636" y="2357430"/>
            <a:ext cx="2117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zum Mitmachen !</a:t>
            </a:r>
          </a:p>
        </p:txBody>
      </p:sp>
      <p:sp>
        <p:nvSpPr>
          <p:cNvPr id="10250" name="Rectangle 277"/>
          <p:cNvSpPr>
            <a:spLocks noChangeArrowheads="1"/>
          </p:cNvSpPr>
          <p:nvPr/>
        </p:nvSpPr>
        <p:spPr bwMode="auto">
          <a:xfrm>
            <a:off x="5429253" y="4071938"/>
            <a:ext cx="335759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b="1" dirty="0"/>
              <a:t>Der Gesamtausschuss kann weitere </a:t>
            </a:r>
            <a:r>
              <a:rPr lang="de-DE" sz="1400" b="1" dirty="0">
                <a:solidFill>
                  <a:srgbClr val="C00000"/>
                </a:solidFill>
              </a:rPr>
              <a:t>Mitglieder von </a:t>
            </a:r>
            <a:r>
              <a:rPr lang="de-DE" sz="1400" b="1" dirty="0" err="1">
                <a:solidFill>
                  <a:srgbClr val="C00000"/>
                </a:solidFill>
              </a:rPr>
              <a:t>MAVen</a:t>
            </a:r>
            <a:r>
              <a:rPr lang="de-DE" sz="1400" b="1" dirty="0">
                <a:solidFill>
                  <a:srgbClr val="C00000"/>
                </a:solidFill>
              </a:rPr>
              <a:t> </a:t>
            </a:r>
            <a:r>
              <a:rPr lang="de-DE" sz="1400" b="1" dirty="0"/>
              <a:t>und sachkundige Personen beratend hinzuziehen</a:t>
            </a:r>
          </a:p>
        </p:txBody>
      </p:sp>
      <p:sp>
        <p:nvSpPr>
          <p:cNvPr id="10251" name="Rectangle 278"/>
          <p:cNvSpPr>
            <a:spLocks noChangeArrowheads="1"/>
          </p:cNvSpPr>
          <p:nvPr/>
        </p:nvSpPr>
        <p:spPr bwMode="auto">
          <a:xfrm>
            <a:off x="5429253" y="2928938"/>
            <a:ext cx="335759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b="1" dirty="0"/>
              <a:t>Die </a:t>
            </a:r>
            <a:r>
              <a:rPr lang="de-DE" sz="1400" b="1" dirty="0" err="1"/>
              <a:t>SprecherInnen</a:t>
            </a:r>
            <a:r>
              <a:rPr lang="de-DE" sz="1400" b="1" dirty="0"/>
              <a:t> und Sprecher der </a:t>
            </a:r>
            <a:endParaRPr lang="de-DE" sz="1400" b="1" dirty="0" smtClean="0"/>
          </a:p>
          <a:p>
            <a:r>
              <a:rPr lang="de-DE" sz="1400" b="1" dirty="0" err="1" smtClean="0">
                <a:solidFill>
                  <a:srgbClr val="C00000"/>
                </a:solidFill>
              </a:rPr>
              <a:t>Regio-MAVen</a:t>
            </a:r>
            <a:r>
              <a:rPr lang="de-DE" sz="1400" b="1" dirty="0" smtClean="0"/>
              <a:t> </a:t>
            </a:r>
            <a:r>
              <a:rPr lang="de-DE" sz="1400" b="1" dirty="0"/>
              <a:t>treten </a:t>
            </a:r>
            <a:r>
              <a:rPr lang="de-DE" sz="1400" b="1" dirty="0">
                <a:solidFill>
                  <a:srgbClr val="C00000"/>
                </a:solidFill>
              </a:rPr>
              <a:t>zwei Mal</a:t>
            </a:r>
            <a:r>
              <a:rPr lang="de-DE" sz="1400" b="1" dirty="0"/>
              <a:t> jährlich </a:t>
            </a:r>
            <a:endParaRPr lang="de-DE" sz="1400" b="1" dirty="0" smtClean="0"/>
          </a:p>
          <a:p>
            <a:r>
              <a:rPr lang="de-DE" sz="1400" b="1" dirty="0" smtClean="0"/>
              <a:t>mit </a:t>
            </a:r>
            <a:r>
              <a:rPr lang="de-DE" sz="1400" b="1" dirty="0"/>
              <a:t>dem Gesamtausschuss zu einer gemeinsamen Sitzung zusammen</a:t>
            </a:r>
          </a:p>
        </p:txBody>
      </p:sp>
      <p:pic>
        <p:nvPicPr>
          <p:cNvPr id="102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000240"/>
            <a:ext cx="2357454" cy="2209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WordArt 16"/>
          <p:cNvSpPr>
            <a:spLocks noChangeArrowheads="1" noChangeShapeType="1"/>
          </p:cNvSpPr>
          <p:nvPr/>
        </p:nvSpPr>
        <p:spPr bwMode="auto">
          <a:xfrm>
            <a:off x="714347" y="3643315"/>
            <a:ext cx="1943100" cy="3587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latin typeface="Arial Black"/>
              </a:rPr>
              <a:t>REGIO MAV</a:t>
            </a:r>
          </a:p>
        </p:txBody>
      </p:sp>
      <p:sp>
        <p:nvSpPr>
          <p:cNvPr id="213" name="WordArt 16"/>
          <p:cNvSpPr>
            <a:spLocks noChangeArrowheads="1" noChangeShapeType="1"/>
          </p:cNvSpPr>
          <p:nvPr/>
        </p:nvSpPr>
        <p:spPr bwMode="auto">
          <a:xfrm>
            <a:off x="928662" y="3929067"/>
            <a:ext cx="4071965" cy="1000132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3286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Gesamtkonferenz</a:t>
            </a:r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 </a:t>
            </a:r>
          </a:p>
        </p:txBody>
      </p:sp>
      <p:sp>
        <p:nvSpPr>
          <p:cNvPr id="214" name="WordArt 16"/>
          <p:cNvSpPr>
            <a:spLocks noChangeArrowheads="1" noChangeShapeType="1"/>
          </p:cNvSpPr>
          <p:nvPr/>
        </p:nvSpPr>
        <p:spPr bwMode="auto">
          <a:xfrm>
            <a:off x="2571735" y="5143513"/>
            <a:ext cx="1785950" cy="3571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32869A"/>
                </a:solidFill>
                <a:latin typeface="Arial Black"/>
              </a:rPr>
              <a:t>Arbeitsgruppen</a:t>
            </a:r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latin typeface="Arial Black"/>
              </a:rPr>
              <a:t> </a:t>
            </a:r>
          </a:p>
        </p:txBody>
      </p:sp>
      <p:sp>
        <p:nvSpPr>
          <p:cNvPr id="215" name="WordArt 16"/>
          <p:cNvSpPr>
            <a:spLocks noChangeArrowheads="1" noChangeShapeType="1"/>
          </p:cNvSpPr>
          <p:nvPr/>
        </p:nvSpPr>
        <p:spPr bwMode="auto">
          <a:xfrm>
            <a:off x="2857487" y="4786323"/>
            <a:ext cx="1714512" cy="4286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32869A"/>
                </a:solidFill>
                <a:latin typeface="Arial Black"/>
              </a:rPr>
              <a:t>Ausschüsse</a:t>
            </a:r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latin typeface="Arial Black"/>
              </a:rPr>
              <a:t> </a:t>
            </a:r>
          </a:p>
        </p:txBody>
      </p:sp>
      <p:sp>
        <p:nvSpPr>
          <p:cNvPr id="10258" name="Rechteck 216"/>
          <p:cNvSpPr>
            <a:spLocks noChangeArrowheads="1"/>
          </p:cNvSpPr>
          <p:nvPr/>
        </p:nvSpPr>
        <p:spPr bwMode="auto">
          <a:xfrm>
            <a:off x="5429257" y="5000636"/>
            <a:ext cx="321471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b="1" dirty="0"/>
              <a:t>Die Arbeit des Gesamtausschusses </a:t>
            </a:r>
          </a:p>
          <a:p>
            <a:r>
              <a:rPr lang="de-DE" sz="1400" b="1" dirty="0"/>
              <a:t>wird durch das </a:t>
            </a:r>
            <a:r>
              <a:rPr lang="de-DE" sz="1400" b="1" dirty="0">
                <a:solidFill>
                  <a:srgbClr val="C00000"/>
                </a:solidFill>
              </a:rPr>
              <a:t>Landeskirchenamt </a:t>
            </a:r>
            <a:r>
              <a:rPr lang="de-DE" sz="1400" b="1" dirty="0" smtClean="0"/>
              <a:t>und </a:t>
            </a:r>
          </a:p>
          <a:p>
            <a:r>
              <a:rPr lang="de-DE" sz="1400" b="1" dirty="0" smtClean="0"/>
              <a:t>das </a:t>
            </a:r>
            <a:r>
              <a:rPr lang="de-DE" sz="1400" b="1" dirty="0">
                <a:solidFill>
                  <a:srgbClr val="C00000"/>
                </a:solidFill>
              </a:rPr>
              <a:t>Diakonische Werk </a:t>
            </a:r>
            <a:r>
              <a:rPr lang="de-DE" sz="1400" b="1" dirty="0" smtClean="0">
                <a:solidFill>
                  <a:srgbClr val="C00000"/>
                </a:solidFill>
              </a:rPr>
              <a:t>RWL</a:t>
            </a:r>
            <a:r>
              <a:rPr lang="de-DE" sz="1200" b="1" dirty="0">
                <a:solidFill>
                  <a:srgbClr val="C00000"/>
                </a:solidFill>
              </a:rPr>
              <a:t> </a:t>
            </a:r>
            <a:r>
              <a:rPr lang="de-DE" sz="1400" b="1" dirty="0" smtClean="0"/>
              <a:t>unterstützt</a:t>
            </a:r>
            <a:endParaRPr lang="de-DE" sz="1400" b="1" dirty="0"/>
          </a:p>
        </p:txBody>
      </p:sp>
      <p:sp>
        <p:nvSpPr>
          <p:cNvPr id="218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21" name="Picture 3" descr="C:\Dokumente und Einstellungen\Gisbert\Desktop\bann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500042"/>
            <a:ext cx="6215106" cy="75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3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5" grpId="0"/>
      <p:bldP spid="384" grpId="0"/>
      <p:bldP spid="384" grpId="1"/>
      <p:bldP spid="10250" grpId="0"/>
      <p:bldP spid="10251" grpId="0"/>
      <p:bldP spid="10253" grpId="0" animBg="1"/>
      <p:bldP spid="102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hteck 49"/>
          <p:cNvSpPr/>
          <p:nvPr/>
        </p:nvSpPr>
        <p:spPr>
          <a:xfrm>
            <a:off x="2928926" y="0"/>
            <a:ext cx="6215074" cy="6858000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5" name="Rechteck 21"/>
          <p:cNvSpPr>
            <a:spLocks noChangeArrowheads="1"/>
          </p:cNvSpPr>
          <p:nvPr/>
        </p:nvSpPr>
        <p:spPr bwMode="auto">
          <a:xfrm>
            <a:off x="0" y="0"/>
            <a:ext cx="3500430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54" name="Picture 3" descr="C:\Dokumente und Einstellungen\Gisbert\Desktop\bann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42"/>
            <a:ext cx="5980124" cy="717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Oval 3"/>
          <p:cNvSpPr>
            <a:spLocks noChangeArrowheads="1"/>
          </p:cNvSpPr>
          <p:nvPr/>
        </p:nvSpPr>
        <p:spPr bwMode="auto">
          <a:xfrm rot="-9750131">
            <a:off x="3964791" y="1962057"/>
            <a:ext cx="3633787" cy="3648075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CCFF99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rot="10800000" wrap="none" lIns="75749" tIns="37874" rIns="75749" bIns="37874" anchor="ctr"/>
          <a:lstStyle/>
          <a:p>
            <a:endParaRPr lang="de-DE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3929058" y="3643314"/>
            <a:ext cx="1500196" cy="1785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1" name="Line 20"/>
          <p:cNvSpPr>
            <a:spLocks noChangeShapeType="1"/>
          </p:cNvSpPr>
          <p:nvPr/>
        </p:nvSpPr>
        <p:spPr bwMode="auto">
          <a:xfrm>
            <a:off x="5572132" y="3286124"/>
            <a:ext cx="1285884" cy="23574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6357950" y="1857364"/>
            <a:ext cx="1000132" cy="35719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47765E"/>
              </a:gs>
            </a:gsLst>
            <a:lin ang="270000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200">
                <a:latin typeface="Arial Black" pitchFamily="34" charset="0"/>
              </a:rPr>
              <a:t>MAVen</a:t>
            </a:r>
            <a:endParaRPr lang="de-DE" sz="2000"/>
          </a:p>
        </p:txBody>
      </p:sp>
      <p:grpSp>
        <p:nvGrpSpPr>
          <p:cNvPr id="2" name="Gruppieren 68"/>
          <p:cNvGrpSpPr>
            <a:grpSpLocks/>
          </p:cNvGrpSpPr>
          <p:nvPr/>
        </p:nvGrpSpPr>
        <p:grpSpPr bwMode="auto">
          <a:xfrm>
            <a:off x="3071802" y="5500702"/>
            <a:ext cx="1071563" cy="714375"/>
            <a:chOff x="2609064" y="5143410"/>
            <a:chExt cx="1071562" cy="714375"/>
          </a:xfrm>
        </p:grpSpPr>
        <p:sp>
          <p:nvSpPr>
            <p:cNvPr id="11309" name="Rectangle 2"/>
            <p:cNvSpPr>
              <a:spLocks noChangeArrowheads="1"/>
            </p:cNvSpPr>
            <p:nvPr/>
          </p:nvSpPr>
          <p:spPr bwMode="auto">
            <a:xfrm>
              <a:off x="2609064" y="5572035"/>
              <a:ext cx="642937" cy="285750"/>
            </a:xfrm>
            <a:prstGeom prst="rect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5E6D76"/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1200">
                  <a:latin typeface="Arial Black" pitchFamily="34" charset="0"/>
                </a:rPr>
                <a:t>ARK</a:t>
              </a:r>
            </a:p>
          </p:txBody>
        </p:sp>
        <p:sp>
          <p:nvSpPr>
            <p:cNvPr id="11310" name="Rectangle 19"/>
            <p:cNvSpPr>
              <a:spLocks noChangeArrowheads="1"/>
            </p:cNvSpPr>
            <p:nvPr/>
          </p:nvSpPr>
          <p:spPr bwMode="auto">
            <a:xfrm>
              <a:off x="2823376" y="5357723"/>
              <a:ext cx="642938" cy="285750"/>
            </a:xfrm>
            <a:prstGeom prst="rect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5E6D76"/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1200">
                  <a:latin typeface="Arial Black" pitchFamily="34" charset="0"/>
                </a:rPr>
                <a:t>DW</a:t>
              </a:r>
            </a:p>
          </p:txBody>
        </p:sp>
        <p:sp>
          <p:nvSpPr>
            <p:cNvPr id="11311" name="Rectangle 20"/>
            <p:cNvSpPr>
              <a:spLocks noChangeArrowheads="1"/>
            </p:cNvSpPr>
            <p:nvPr/>
          </p:nvSpPr>
          <p:spPr bwMode="auto">
            <a:xfrm>
              <a:off x="3037689" y="5143410"/>
              <a:ext cx="642937" cy="285750"/>
            </a:xfrm>
            <a:prstGeom prst="rect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5E6D76"/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1200">
                  <a:latin typeface="Arial Black" pitchFamily="34" charset="0"/>
                </a:rPr>
                <a:t>LKA</a:t>
              </a:r>
            </a:p>
          </p:txBody>
        </p:sp>
      </p:grpSp>
      <p:grpSp>
        <p:nvGrpSpPr>
          <p:cNvPr id="3" name="Gruppieren 69"/>
          <p:cNvGrpSpPr>
            <a:grpSpLocks/>
          </p:cNvGrpSpPr>
          <p:nvPr/>
        </p:nvGrpSpPr>
        <p:grpSpPr bwMode="auto">
          <a:xfrm>
            <a:off x="6500825" y="5643576"/>
            <a:ext cx="1572054" cy="714304"/>
            <a:chOff x="5500974" y="5714901"/>
            <a:chExt cx="1571025" cy="714412"/>
          </a:xfrm>
        </p:grpSpPr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5500974" y="5714901"/>
              <a:ext cx="856689" cy="28579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75749" tIns="37874" rIns="75749" bIns="37874" anchor="ctr"/>
            <a:lstStyle/>
            <a:p>
              <a:pPr algn="ctr" defTabSz="757238" eaLnBrk="0" hangingPunct="0">
                <a:defRPr/>
              </a:pPr>
              <a:r>
                <a:rPr lang="de-DE" sz="1000" dirty="0">
                  <a:latin typeface="Arial Black" pitchFamily="34" charset="0"/>
                </a:rPr>
                <a:t>Partner</a:t>
              </a:r>
              <a:endParaRPr lang="de-DE" sz="1000" dirty="0">
                <a:latin typeface="Times New Roman" charset="0"/>
              </a:endParaRPr>
            </a:p>
          </p:txBody>
        </p:sp>
        <p:pic>
          <p:nvPicPr>
            <p:cNvPr id="11307" name="Grafik 1" descr="vkm Logo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429062" y="5857801"/>
              <a:ext cx="6429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8" name="Grafik 2" descr="verdi_Farbe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929322" y="5929249"/>
              <a:ext cx="500063" cy="500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ieren 55"/>
          <p:cNvGrpSpPr>
            <a:grpSpLocks/>
          </p:cNvGrpSpPr>
          <p:nvPr/>
        </p:nvGrpSpPr>
        <p:grpSpPr bwMode="auto">
          <a:xfrm>
            <a:off x="4643437" y="3643314"/>
            <a:ext cx="3214710" cy="1785950"/>
            <a:chOff x="3929059" y="3857537"/>
            <a:chExt cx="3214087" cy="1785950"/>
          </a:xfrm>
        </p:grpSpPr>
        <p:sp>
          <p:nvSpPr>
            <p:cNvPr id="11299" name="Rectangle 3"/>
            <p:cNvSpPr>
              <a:spLocks noChangeArrowheads="1"/>
            </p:cNvSpPr>
            <p:nvPr/>
          </p:nvSpPr>
          <p:spPr bwMode="auto">
            <a:xfrm>
              <a:off x="4857573" y="3857537"/>
              <a:ext cx="2214575" cy="42862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1600" dirty="0" err="1">
                  <a:latin typeface="Arial Black" pitchFamily="34" charset="0"/>
                </a:rPr>
                <a:t>GesA</a:t>
              </a:r>
              <a:r>
                <a:rPr lang="de-DE" sz="1600" dirty="0">
                  <a:latin typeface="Arial Black" pitchFamily="34" charset="0"/>
                </a:rPr>
                <a:t>-Sitzungen</a:t>
              </a:r>
            </a:p>
          </p:txBody>
        </p:sp>
        <p:sp>
          <p:nvSpPr>
            <p:cNvPr id="11301" name="Rectangle 5"/>
            <p:cNvSpPr>
              <a:spLocks noChangeArrowheads="1"/>
            </p:cNvSpPr>
            <p:nvPr/>
          </p:nvSpPr>
          <p:spPr bwMode="auto">
            <a:xfrm>
              <a:off x="5786087" y="5143421"/>
              <a:ext cx="1357059" cy="3571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Öffentlichkeitsarbeit</a:t>
              </a:r>
            </a:p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Homepage</a:t>
              </a:r>
            </a:p>
          </p:txBody>
        </p:sp>
        <p:sp>
          <p:nvSpPr>
            <p:cNvPr id="11302" name="Rectangle 10"/>
            <p:cNvSpPr>
              <a:spLocks noChangeArrowheads="1"/>
            </p:cNvSpPr>
            <p:nvPr/>
          </p:nvSpPr>
          <p:spPr bwMode="auto">
            <a:xfrm>
              <a:off x="4928997" y="5357735"/>
              <a:ext cx="1142786" cy="2857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Arbeitsrecht</a:t>
              </a:r>
            </a:p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Tarifentwicklung</a:t>
              </a:r>
            </a:p>
          </p:txBody>
        </p:sp>
        <p:sp>
          <p:nvSpPr>
            <p:cNvPr id="11305" name="Rectangle 7"/>
            <p:cNvSpPr>
              <a:spLocks noChangeArrowheads="1"/>
            </p:cNvSpPr>
            <p:nvPr/>
          </p:nvSpPr>
          <p:spPr bwMode="auto">
            <a:xfrm>
              <a:off x="3929059" y="4357603"/>
              <a:ext cx="1714180" cy="35728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16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Ausschüsse</a:t>
              </a:r>
              <a:endParaRPr lang="de-DE" sz="16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300" name="Rectangle 13"/>
            <p:cNvSpPr>
              <a:spLocks noChangeArrowheads="1"/>
            </p:cNvSpPr>
            <p:nvPr/>
          </p:nvSpPr>
          <p:spPr bwMode="auto">
            <a:xfrm>
              <a:off x="5286119" y="4643355"/>
              <a:ext cx="1428483" cy="3571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Fortbildung  Tagungen</a:t>
              </a:r>
            </a:p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Symposium </a:t>
              </a:r>
            </a:p>
          </p:txBody>
        </p:sp>
        <p:sp>
          <p:nvSpPr>
            <p:cNvPr id="11304" name="Rectangle 14"/>
            <p:cNvSpPr>
              <a:spLocks noChangeArrowheads="1"/>
            </p:cNvSpPr>
            <p:nvPr/>
          </p:nvSpPr>
          <p:spPr bwMode="auto">
            <a:xfrm>
              <a:off x="4500453" y="4857669"/>
              <a:ext cx="1142786" cy="28575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wrap="none" lIns="75749" tIns="37874" rIns="75749" bIns="37874" anchor="ctr"/>
            <a:lstStyle/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Mitbestimmung</a:t>
              </a:r>
            </a:p>
            <a:p>
              <a:pPr algn="ctr" defTabSz="757238" eaLnBrk="0" hangingPunct="0"/>
              <a:r>
                <a:rPr lang="de-DE" sz="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</a:rPr>
                <a:t>MVG </a:t>
              </a:r>
              <a:endParaRPr lang="de-DE" sz="8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1286" name="Rectangle 8"/>
          <p:cNvSpPr>
            <a:spLocks noChangeArrowheads="1"/>
          </p:cNvSpPr>
          <p:nvPr/>
        </p:nvSpPr>
        <p:spPr bwMode="auto">
          <a:xfrm>
            <a:off x="5572132" y="2143116"/>
            <a:ext cx="1285884" cy="35719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2F5E7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200" dirty="0" err="1">
                <a:latin typeface="Arial Black" pitchFamily="34" charset="0"/>
              </a:rPr>
              <a:t>Regio</a:t>
            </a:r>
            <a:r>
              <a:rPr lang="de-DE" sz="1200" dirty="0">
                <a:latin typeface="Arial Black" pitchFamily="34" charset="0"/>
              </a:rPr>
              <a:t>-MAV</a:t>
            </a:r>
            <a:endParaRPr lang="de-DE" sz="2000" dirty="0"/>
          </a:p>
        </p:txBody>
      </p:sp>
      <p:grpSp>
        <p:nvGrpSpPr>
          <p:cNvPr id="5" name="Gruppieren 52"/>
          <p:cNvGrpSpPr>
            <a:grpSpLocks/>
          </p:cNvGrpSpPr>
          <p:nvPr/>
        </p:nvGrpSpPr>
        <p:grpSpPr bwMode="auto">
          <a:xfrm>
            <a:off x="714348" y="2857496"/>
            <a:ext cx="2032107" cy="881064"/>
            <a:chOff x="357158" y="3143305"/>
            <a:chExt cx="2032588" cy="880353"/>
          </a:xfrm>
        </p:grpSpPr>
        <p:sp>
          <p:nvSpPr>
            <p:cNvPr id="11297" name="Text Box 50"/>
            <p:cNvSpPr txBox="1">
              <a:spLocks noChangeArrowheads="1"/>
            </p:cNvSpPr>
            <p:nvPr/>
          </p:nvSpPr>
          <p:spPr bwMode="auto">
            <a:xfrm>
              <a:off x="357158" y="3500438"/>
              <a:ext cx="195598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80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  <a:cs typeface="Arial" charset="0"/>
                </a:rPr>
                <a:t>Mitarbeit</a:t>
              </a:r>
            </a:p>
          </p:txBody>
        </p:sp>
        <p:sp>
          <p:nvSpPr>
            <p:cNvPr id="11298" name="Text Box 50"/>
            <p:cNvSpPr txBox="1">
              <a:spLocks noChangeArrowheads="1"/>
            </p:cNvSpPr>
            <p:nvPr/>
          </p:nvSpPr>
          <p:spPr bwMode="auto">
            <a:xfrm>
              <a:off x="928769" y="3143305"/>
              <a:ext cx="146097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32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  <a:cs typeface="Arial" charset="0"/>
                </a:rPr>
                <a:t>ak</a:t>
              </a:r>
              <a:r>
                <a:rPr lang="de-DE" sz="2800" dirty="0">
                  <a:solidFill>
                    <a:schemeClr val="accent6">
                      <a:lumMod val="50000"/>
                    </a:schemeClr>
                  </a:solidFill>
                  <a:latin typeface="Arial Black" pitchFamily="34" charset="0"/>
                  <a:cs typeface="Arial" charset="0"/>
                </a:rPr>
                <a:t>tive</a:t>
              </a:r>
            </a:p>
          </p:txBody>
        </p:sp>
      </p:grpSp>
      <p:sp>
        <p:nvSpPr>
          <p:cNvPr id="11294" name="Text Box 50"/>
          <p:cNvSpPr txBox="1">
            <a:spLocks noChangeArrowheads="1"/>
          </p:cNvSpPr>
          <p:nvPr/>
        </p:nvSpPr>
        <p:spPr bwMode="auto">
          <a:xfrm>
            <a:off x="7215206" y="1500174"/>
            <a:ext cx="1412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Mitmachen</a:t>
            </a:r>
          </a:p>
        </p:txBody>
      </p:sp>
      <p:sp>
        <p:nvSpPr>
          <p:cNvPr id="11295" name="Line 20"/>
          <p:cNvSpPr>
            <a:spLocks noChangeShapeType="1"/>
          </p:cNvSpPr>
          <p:nvPr/>
        </p:nvSpPr>
        <p:spPr bwMode="auto">
          <a:xfrm flipV="1">
            <a:off x="7000090" y="1357205"/>
            <a:ext cx="355617" cy="428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9" name="Rectangle 32"/>
          <p:cNvSpPr>
            <a:spLocks noChangeArrowheads="1"/>
          </p:cNvSpPr>
          <p:nvPr/>
        </p:nvSpPr>
        <p:spPr bwMode="auto">
          <a:xfrm>
            <a:off x="4286248" y="2428868"/>
            <a:ext cx="2286001" cy="500066"/>
          </a:xfrm>
          <a:prstGeom prst="rect">
            <a:avLst/>
          </a:prstGeom>
          <a:gradFill rotWithShape="0">
            <a:gsLst>
              <a:gs pos="0">
                <a:srgbClr val="C9B4FE"/>
              </a:gs>
              <a:gs pos="100000">
                <a:srgbClr val="5D537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/>
            <a:r>
              <a:rPr lang="de-DE" sz="1600">
                <a:latin typeface="Arial Black" pitchFamily="34" charset="0"/>
              </a:rPr>
              <a:t>Gesamtausschuss</a:t>
            </a:r>
            <a:endParaRPr lang="de-DE" sz="1600"/>
          </a:p>
        </p:txBody>
      </p:sp>
      <p:sp>
        <p:nvSpPr>
          <p:cNvPr id="11287" name="Rectangle 9"/>
          <p:cNvSpPr>
            <a:spLocks noChangeArrowheads="1"/>
          </p:cNvSpPr>
          <p:nvPr/>
        </p:nvSpPr>
        <p:spPr bwMode="auto">
          <a:xfrm>
            <a:off x="3428992" y="2857497"/>
            <a:ext cx="2792413" cy="571503"/>
          </a:xfrm>
          <a:prstGeom prst="rect">
            <a:avLst/>
          </a:prstGeom>
          <a:solidFill>
            <a:srgbClr val="F0F5FA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2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Gesamtkonferenz</a:t>
            </a:r>
          </a:p>
        </p:txBody>
      </p:sp>
      <p:sp>
        <p:nvSpPr>
          <p:cNvPr id="11288" name="Rectangle 3"/>
          <p:cNvSpPr>
            <a:spLocks noChangeArrowheads="1"/>
          </p:cNvSpPr>
          <p:nvPr/>
        </p:nvSpPr>
        <p:spPr bwMode="auto">
          <a:xfrm>
            <a:off x="5072066" y="3357562"/>
            <a:ext cx="1500198" cy="35719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75749" tIns="37874" rIns="75749" bIns="37874" anchor="ctr"/>
          <a:lstStyle/>
          <a:p>
            <a:pPr algn="ctr" defTabSz="757238" eaLnBrk="0" hangingPunct="0"/>
            <a:r>
              <a:rPr lang="de-DE" sz="1000">
                <a:latin typeface="Arial Black" pitchFamily="34" charset="0"/>
              </a:rPr>
              <a:t>GesA Vorstand</a:t>
            </a:r>
          </a:p>
        </p:txBody>
      </p:sp>
      <p:grpSp>
        <p:nvGrpSpPr>
          <p:cNvPr id="6" name="Gruppieren 51"/>
          <p:cNvGrpSpPr>
            <a:grpSpLocks/>
          </p:cNvGrpSpPr>
          <p:nvPr/>
        </p:nvGrpSpPr>
        <p:grpSpPr bwMode="auto">
          <a:xfrm>
            <a:off x="857224" y="3571876"/>
            <a:ext cx="2284388" cy="552579"/>
            <a:chOff x="714348" y="3857628"/>
            <a:chExt cx="2284404" cy="553058"/>
          </a:xfrm>
        </p:grpSpPr>
        <p:sp>
          <p:nvSpPr>
            <p:cNvPr id="9" name="Text Box 50"/>
            <p:cNvSpPr txBox="1">
              <a:spLocks noChangeArrowheads="1"/>
            </p:cNvSpPr>
            <p:nvPr/>
          </p:nvSpPr>
          <p:spPr bwMode="auto">
            <a:xfrm>
              <a:off x="714348" y="3857628"/>
              <a:ext cx="20717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600" dirty="0">
                  <a:latin typeface="Arial Black" pitchFamily="34" charset="0"/>
                  <a:cs typeface="Arial" charset="0"/>
                </a:rPr>
                <a:t>in Ausschüssen</a:t>
              </a:r>
            </a:p>
          </p:txBody>
        </p:sp>
        <p:sp>
          <p:nvSpPr>
            <p:cNvPr id="11296" name="Text Box 50"/>
            <p:cNvSpPr txBox="1">
              <a:spLocks noChangeArrowheads="1"/>
            </p:cNvSpPr>
            <p:nvPr/>
          </p:nvSpPr>
          <p:spPr bwMode="auto">
            <a:xfrm>
              <a:off x="1069925" y="4072132"/>
              <a:ext cx="192882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600" dirty="0">
                  <a:latin typeface="Arial Black" pitchFamily="34" charset="0"/>
                  <a:cs typeface="Arial" charset="0"/>
                </a:rPr>
                <a:t>Arbeitsgruppen </a:t>
              </a:r>
            </a:p>
          </p:txBody>
        </p:sp>
      </p:grpSp>
      <p:grpSp>
        <p:nvGrpSpPr>
          <p:cNvPr id="7" name="Gruppieren 66"/>
          <p:cNvGrpSpPr>
            <a:grpSpLocks/>
          </p:cNvGrpSpPr>
          <p:nvPr/>
        </p:nvGrpSpPr>
        <p:grpSpPr bwMode="auto">
          <a:xfrm>
            <a:off x="571472" y="4214818"/>
            <a:ext cx="2786066" cy="562370"/>
            <a:chOff x="428596" y="4357794"/>
            <a:chExt cx="2786086" cy="563147"/>
          </a:xfrm>
        </p:grpSpPr>
        <p:sp>
          <p:nvSpPr>
            <p:cNvPr id="11292" name="Text Box 50"/>
            <p:cNvSpPr txBox="1">
              <a:spLocks noChangeArrowheads="1"/>
            </p:cNvSpPr>
            <p:nvPr/>
          </p:nvSpPr>
          <p:spPr bwMode="auto">
            <a:xfrm>
              <a:off x="928666" y="4500868"/>
              <a:ext cx="2286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200" dirty="0">
                  <a:solidFill>
                    <a:srgbClr val="C00000"/>
                  </a:solidFill>
                  <a:latin typeface="Arial Black" pitchFamily="34" charset="0"/>
                  <a:cs typeface="Arial" charset="0"/>
                </a:rPr>
                <a:t>Forderungen ausarbeiten </a:t>
              </a:r>
            </a:p>
          </p:txBody>
        </p:sp>
        <p:sp>
          <p:nvSpPr>
            <p:cNvPr id="11293" name="Text Box 50"/>
            <p:cNvSpPr txBox="1">
              <a:spLocks noChangeArrowheads="1"/>
            </p:cNvSpPr>
            <p:nvPr/>
          </p:nvSpPr>
          <p:spPr bwMode="auto">
            <a:xfrm>
              <a:off x="714350" y="4357794"/>
              <a:ext cx="164304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200" dirty="0">
                  <a:solidFill>
                    <a:srgbClr val="C00000"/>
                  </a:solidFill>
                  <a:latin typeface="Arial Black" pitchFamily="34" charset="0"/>
                  <a:cs typeface="Arial" charset="0"/>
                </a:rPr>
                <a:t>Stellungnahmen</a:t>
              </a:r>
            </a:p>
          </p:txBody>
        </p:sp>
        <p:sp>
          <p:nvSpPr>
            <p:cNvPr id="10" name="Text Box 50"/>
            <p:cNvSpPr txBox="1">
              <a:spLocks noChangeArrowheads="1"/>
            </p:cNvSpPr>
            <p:nvPr/>
          </p:nvSpPr>
          <p:spPr bwMode="auto">
            <a:xfrm>
              <a:off x="428596" y="4643942"/>
              <a:ext cx="264320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200" dirty="0">
                  <a:solidFill>
                    <a:srgbClr val="C00000"/>
                  </a:solidFill>
                  <a:latin typeface="Arial Black" pitchFamily="34" charset="0"/>
                  <a:cs typeface="Arial" charset="0"/>
                </a:rPr>
                <a:t>Resolutionen verabschieden </a:t>
              </a:r>
            </a:p>
          </p:txBody>
        </p:sp>
      </p:grpSp>
      <p:grpSp>
        <p:nvGrpSpPr>
          <p:cNvPr id="8" name="Gruppieren 67"/>
          <p:cNvGrpSpPr>
            <a:grpSpLocks/>
          </p:cNvGrpSpPr>
          <p:nvPr/>
        </p:nvGrpSpPr>
        <p:grpSpPr bwMode="auto">
          <a:xfrm>
            <a:off x="1142976" y="4857760"/>
            <a:ext cx="2286000" cy="404485"/>
            <a:chOff x="857229" y="4786322"/>
            <a:chExt cx="2286016" cy="405233"/>
          </a:xfrm>
        </p:grpSpPr>
        <p:sp>
          <p:nvSpPr>
            <p:cNvPr id="11290" name="Text Box 50"/>
            <p:cNvSpPr txBox="1">
              <a:spLocks noChangeArrowheads="1"/>
            </p:cNvSpPr>
            <p:nvPr/>
          </p:nvSpPr>
          <p:spPr bwMode="auto">
            <a:xfrm>
              <a:off x="1071538" y="4786322"/>
              <a:ext cx="16430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200">
                  <a:solidFill>
                    <a:srgbClr val="C00000"/>
                  </a:solidFill>
                  <a:latin typeface="Arial Black" pitchFamily="34" charset="0"/>
                  <a:cs typeface="Arial" charset="0"/>
                </a:rPr>
                <a:t>Aktionen planen  </a:t>
              </a:r>
            </a:p>
          </p:txBody>
        </p:sp>
        <p:sp>
          <p:nvSpPr>
            <p:cNvPr id="11291" name="Text Box 50"/>
            <p:cNvSpPr txBox="1">
              <a:spLocks noChangeArrowheads="1"/>
            </p:cNvSpPr>
            <p:nvPr/>
          </p:nvSpPr>
          <p:spPr bwMode="auto">
            <a:xfrm>
              <a:off x="857229" y="4929462"/>
              <a:ext cx="2286016" cy="262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100" dirty="0">
                  <a:solidFill>
                    <a:srgbClr val="C00000"/>
                  </a:solidFill>
                  <a:latin typeface="Arial Black" pitchFamily="34" charset="0"/>
                  <a:cs typeface="Arial" charset="0"/>
                </a:rPr>
                <a:t>Öffentlichkeit </a:t>
              </a:r>
              <a:r>
                <a:rPr lang="de-DE" sz="1100" dirty="0" smtClean="0">
                  <a:solidFill>
                    <a:srgbClr val="C00000"/>
                  </a:solidFill>
                  <a:latin typeface="Arial Black" pitchFamily="34" charset="0"/>
                  <a:cs typeface="Arial" charset="0"/>
                </a:rPr>
                <a:t>herstellen</a:t>
              </a:r>
              <a:endParaRPr lang="de-DE" sz="1100" dirty="0">
                <a:solidFill>
                  <a:srgbClr val="C00000"/>
                </a:solidFill>
                <a:latin typeface="Arial Black" pitchFamily="34" charset="0"/>
                <a:cs typeface="Arial" charset="0"/>
              </a:endParaRPr>
            </a:p>
          </p:txBody>
        </p:sp>
      </p:grpSp>
      <p:sp>
        <p:nvSpPr>
          <p:cNvPr id="51" name="Rechteck 50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3" name="Rechteck 52"/>
          <p:cNvSpPr/>
          <p:nvPr/>
        </p:nvSpPr>
        <p:spPr>
          <a:xfrm>
            <a:off x="6500826" y="502926"/>
            <a:ext cx="2214578" cy="7143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6643702" y="714356"/>
            <a:ext cx="2002023" cy="369332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  <a:cs typeface="Arial" charset="0"/>
              </a:rPr>
              <a:t>Gesamtkonferenz</a:t>
            </a:r>
            <a:r>
              <a:rPr lang="de-DE" sz="1600" b="1" dirty="0" smtClean="0">
                <a:solidFill>
                  <a:schemeClr val="bg1"/>
                </a:solidFill>
                <a:cs typeface="Arial" charset="0"/>
              </a:rPr>
              <a:t>   </a:t>
            </a: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1857364"/>
            <a:ext cx="1286456" cy="128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1000" fill="hold"/>
                                        <p:tgtEl>
                                          <p:spTgt spid="112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84" grpId="0" animBg="1"/>
      <p:bldP spid="71" grpId="0" animBg="1"/>
      <p:bldP spid="11269" grpId="0" animBg="1"/>
      <p:bldP spid="11269" grpId="1" animBg="1"/>
      <p:bldP spid="11286" grpId="0" animBg="1"/>
      <p:bldP spid="11294" grpId="0"/>
      <p:bldP spid="11295" grpId="0" animBg="1"/>
      <p:bldP spid="49" grpId="0" animBg="1"/>
      <p:bldP spid="11287" grpId="0" animBg="1"/>
      <p:bldP spid="1128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hteck 30"/>
          <p:cNvSpPr/>
          <p:nvPr/>
        </p:nvSpPr>
        <p:spPr>
          <a:xfrm>
            <a:off x="2000232" y="2143116"/>
            <a:ext cx="6643734" cy="2928958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26" name="Picture 2" descr="C:\Users\Gisbert\Desktop\Bil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000636"/>
            <a:ext cx="642942" cy="1062253"/>
          </a:xfrm>
          <a:prstGeom prst="rect">
            <a:avLst/>
          </a:prstGeom>
          <a:noFill/>
        </p:spPr>
      </p:pic>
      <p:sp>
        <p:nvSpPr>
          <p:cNvPr id="23" name="Rechteck 22"/>
          <p:cNvSpPr>
            <a:spLocks noChangeArrowheads="1"/>
          </p:cNvSpPr>
          <p:nvPr/>
        </p:nvSpPr>
        <p:spPr bwMode="auto">
          <a:xfrm>
            <a:off x="0" y="0"/>
            <a:ext cx="2643174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142845" y="0"/>
            <a:ext cx="142844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428860" y="2428868"/>
            <a:ext cx="607223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Das </a:t>
            </a:r>
            <a:r>
              <a:rPr lang="de-DE" sz="1400" b="1" dirty="0" smtClean="0">
                <a:ea typeface="Times New Roman" pitchFamily="18" charset="0"/>
                <a:cs typeface="Arial" pitchFamily="34" charset="0"/>
              </a:rPr>
              <a:t>Mitarbeitervertretungsgesetz 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ist ein Regelwerk,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das in beinahe allen Vorgaben die der Ausübung von Mitbestimmung dienen,</a:t>
            </a:r>
            <a:r>
              <a:rPr lang="de-DE" sz="1400" b="1" dirty="0" smtClean="0"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für die Dienststellenleitung eine Option der 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Wahl 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offenhält. </a:t>
            </a:r>
            <a:endParaRPr kumimoji="0" 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428860" y="5214950"/>
            <a:ext cx="57864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i="1" dirty="0" smtClean="0"/>
              <a:t>Der Gesamtausschuss fordert, dass die Regelungen des MVG,</a:t>
            </a:r>
          </a:p>
          <a:p>
            <a:r>
              <a:rPr lang="de-DE" sz="1400" b="1" i="1" dirty="0" smtClean="0"/>
              <a:t>in der </a:t>
            </a:r>
            <a:r>
              <a:rPr lang="de-DE" sz="1400" b="1" i="1" dirty="0" err="1" smtClean="0"/>
              <a:t>EKiR</a:t>
            </a:r>
            <a:r>
              <a:rPr lang="de-DE" sz="1400" b="1" i="1" dirty="0" smtClean="0"/>
              <a:t> an die Anforderungen einer </a:t>
            </a:r>
            <a:r>
              <a:rPr lang="de-DE" sz="1400" b="1" i="1" dirty="0" smtClean="0">
                <a:solidFill>
                  <a:srgbClr val="C00000"/>
                </a:solidFill>
              </a:rPr>
              <a:t>wirksamen </a:t>
            </a:r>
            <a:r>
              <a:rPr lang="de-DE" sz="1400" b="1" i="1" dirty="0" smtClean="0"/>
              <a:t>Mitbestimmung angepasst werden. </a:t>
            </a:r>
            <a:endParaRPr lang="de-DE" sz="1400" b="1" i="1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2285984" y="1785926"/>
            <a:ext cx="3143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Was muss sich ändern ?</a:t>
            </a:r>
            <a:endParaRPr kumimoji="0" lang="de-DE" sz="16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428860" y="4000504"/>
            <a:ext cx="60722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 sind </a:t>
            </a:r>
            <a:r>
              <a:rPr kumimoji="0" lang="de-D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zb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nicht</a:t>
            </a:r>
            <a:r>
              <a:rPr lang="de-DE" sz="1400" b="1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einmal die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 Informationspflichten </a:t>
            </a: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der Dienststellenleitung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 allen Punkten zwingend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Frühzeitige Information und Beteiligung bereits bei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der Planung, ist aber eine Voraussetzung zur Mitbestimmung und sollte gerade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 Zeiten des Umbruchs verpflichtend sein. </a:t>
            </a:r>
            <a:endParaRPr kumimoji="0" 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428860" y="3214686"/>
            <a:ext cx="62151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400" dirty="0" smtClean="0">
                <a:ea typeface="Times New Roman" pitchFamily="18" charset="0"/>
                <a:cs typeface="Arial" pitchFamily="34" charset="0"/>
              </a:rPr>
              <a:t>Das MVG bleibt wie schon vor Jahrzehnten weit hinter den Bestimmungen des Betriebsverfassungsgesetzes</a:t>
            </a:r>
            <a:r>
              <a:rPr lang="de-DE" sz="1400" dirty="0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 (</a:t>
            </a:r>
            <a:r>
              <a:rPr lang="de-DE" sz="1400" dirty="0" smtClean="0">
                <a:ea typeface="Times New Roman" pitchFamily="18" charset="0"/>
                <a:cs typeface="Arial" pitchFamily="34" charset="0"/>
              </a:rPr>
              <a:t>BetrVG) zurück und hat selbst nach Novellierungen oder „Neufassungen“ seinen antiquierten Charakter erhalten. </a:t>
            </a:r>
            <a:endParaRPr lang="de-DE" sz="1400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2143108" y="2000240"/>
            <a:ext cx="42148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Forderungen des </a:t>
            </a:r>
            <a:r>
              <a:rPr kumimoji="0" lang="de-DE" sz="16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GesA</a:t>
            </a: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 der </a:t>
            </a:r>
            <a:r>
              <a:rPr kumimoji="0" lang="de-DE" sz="16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EKiR</a:t>
            </a: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de-DE" sz="16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1" name="Picture 3" descr="C:\Dokumente und Einstellungen\Gisbert\Desktop\bann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71480"/>
            <a:ext cx="6000792" cy="732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572008"/>
            <a:ext cx="1572589" cy="156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hteck 32"/>
          <p:cNvSpPr/>
          <p:nvPr/>
        </p:nvSpPr>
        <p:spPr>
          <a:xfrm>
            <a:off x="2357422" y="5500702"/>
            <a:ext cx="6215106" cy="642942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2" name="Rechteck 31"/>
          <p:cNvSpPr>
            <a:spLocks noChangeArrowheads="1"/>
          </p:cNvSpPr>
          <p:nvPr/>
        </p:nvSpPr>
        <p:spPr bwMode="auto">
          <a:xfrm>
            <a:off x="0" y="0"/>
            <a:ext cx="2643174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30" name="Picture 2" descr="C:\Users\Gisbert\Desktop\Bild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5286388"/>
            <a:ext cx="642942" cy="1062253"/>
          </a:xfrm>
          <a:prstGeom prst="rect">
            <a:avLst/>
          </a:prstGeom>
          <a:noFill/>
        </p:spPr>
      </p:pic>
      <p:sp>
        <p:nvSpPr>
          <p:cNvPr id="40" name="Rechteck 39"/>
          <p:cNvSpPr/>
          <p:nvPr/>
        </p:nvSpPr>
        <p:spPr>
          <a:xfrm>
            <a:off x="142845" y="0"/>
            <a:ext cx="142844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428860" y="2000240"/>
            <a:ext cx="614366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Der </a:t>
            </a:r>
            <a:r>
              <a:rPr kumimoji="0" lang="de-DE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Gesamtausschuss fordert,</a:t>
            </a:r>
            <a:endParaRPr kumimoji="0" lang="de-DE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dass die Freistellungs</a:t>
            </a:r>
            <a:r>
              <a:rPr lang="de-DE" sz="1400" b="1" i="1" dirty="0" smtClean="0"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egeln</a:t>
            </a:r>
            <a:r>
              <a:rPr kumimoji="0" lang="de-DE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 § 20 MVG an die zeitlichen Erfordernisse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zur Erfüllung</a:t>
            </a:r>
            <a:r>
              <a:rPr kumimoji="0" lang="de-DE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der MAV-Aufgaben angepasst </a:t>
            </a:r>
            <a:r>
              <a:rPr lang="de-DE" sz="1400" b="1" i="1" dirty="0" smtClean="0">
                <a:ea typeface="Calibri" pitchFamily="34" charset="0"/>
                <a:cs typeface="Times New Roman" pitchFamily="18" charset="0"/>
              </a:rPr>
              <a:t>werden</a:t>
            </a:r>
            <a:endParaRPr kumimoji="0" lang="de-DE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428860" y="5357826"/>
            <a:ext cx="62151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/>
              <a:t>Die </a:t>
            </a:r>
            <a:r>
              <a:rPr lang="de-DE" sz="1400" b="1" dirty="0" err="1" smtClean="0"/>
              <a:t>MAVen</a:t>
            </a:r>
            <a:r>
              <a:rPr lang="de-DE" sz="1400" b="1" dirty="0" smtClean="0"/>
              <a:t> von „kleineren“ Dienststellen</a:t>
            </a:r>
            <a:r>
              <a:rPr lang="de-DE" sz="1400" dirty="0" smtClean="0"/>
              <a:t>, wie sie in unseren Gemeinden </a:t>
            </a:r>
          </a:p>
          <a:p>
            <a:r>
              <a:rPr lang="de-DE" sz="1400" dirty="0" smtClean="0"/>
              <a:t>und Kirchenkreisen anzutreffen sind, müssen besonders berücksichtigt werden. </a:t>
            </a:r>
          </a:p>
          <a:p>
            <a:r>
              <a:rPr lang="de-DE" sz="1400" dirty="0" smtClean="0"/>
              <a:t>Mit einer „viertel“ oder „drittel“ Freistellung, können auch die </a:t>
            </a:r>
            <a:r>
              <a:rPr lang="de-DE" sz="1400" dirty="0" err="1" smtClean="0"/>
              <a:t>MAVen</a:t>
            </a:r>
            <a:r>
              <a:rPr lang="de-DE" sz="1400" dirty="0" smtClean="0"/>
              <a:t> entlastet werden, die bisher keinen Anspruch auf Freistellung haben</a:t>
            </a:r>
            <a:endParaRPr lang="de-DE" sz="1400" dirty="0"/>
          </a:p>
        </p:txBody>
      </p:sp>
      <p:grpSp>
        <p:nvGrpSpPr>
          <p:cNvPr id="2" name="Gruppieren 14"/>
          <p:cNvGrpSpPr/>
          <p:nvPr/>
        </p:nvGrpSpPr>
        <p:grpSpPr>
          <a:xfrm>
            <a:off x="2285984" y="2786058"/>
            <a:ext cx="5715040" cy="2491577"/>
            <a:chOff x="4714876" y="3143248"/>
            <a:chExt cx="5715040" cy="2491577"/>
          </a:xfrm>
        </p:grpSpPr>
        <p:sp>
          <p:nvSpPr>
            <p:cNvPr id="16" name="Rectangle 2"/>
            <p:cNvSpPr>
              <a:spLocks noChangeArrowheads="1"/>
            </p:cNvSpPr>
            <p:nvPr/>
          </p:nvSpPr>
          <p:spPr bwMode="auto">
            <a:xfrm>
              <a:off x="4714876" y="3143248"/>
              <a:ext cx="5715040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  eine 25%ige  Freistellung *	bei   15 -   51 Mitarbeitenden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Char char="-"/>
              </a:pP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lang="de-DE" sz="1600" dirty="0" smtClean="0">
                  <a:ea typeface="Times New Roman" pitchFamily="18" charset="0"/>
                  <a:cs typeface="Arial" pitchFamily="34" charset="0"/>
                </a:rPr>
                <a:t>eine 33%ige  Freistellung 	bei   51 - 100 Mitarbeitenden</a:t>
              </a: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  <a:t/>
              </a:r>
              <a:b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</a:b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-  eine 50%ige  Freistellung 	bei 101 - 150 Mitarbeitenden</a:t>
              </a: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  <a:t> </a:t>
              </a:r>
              <a:b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</a:b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-  eine 75%ige  Freistellung 	bei 151 - 200 Mitarbeitenden</a:t>
              </a: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  <a:t> </a:t>
              </a:r>
              <a:b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</a:b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-  zwei 50%ige  Freistellungen *	bei 201 - 300 Mitarbeitenden</a:t>
              </a:r>
              <a:endParaRPr kumimoji="0" lang="de-DE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-  drei  50%ige  Freistellungen  	bei 301 - 500 Mitarbeitenden</a:t>
              </a: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  <a:t>  </a:t>
              </a:r>
              <a:endParaRPr kumimoji="0" lang="de-DE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-  vier  50%ige  Freistellungen  	bei 501 - 900 Mitarbeitenden</a:t>
              </a:r>
              <a:endParaRPr kumimoji="0" lang="de-DE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4714876" y="4929198"/>
              <a:ext cx="52149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kumimoji="0" lang="de-DE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  bei mehr als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de-DE" sz="1400" dirty="0" smtClean="0">
                  <a:ea typeface="Times New Roman" pitchFamily="18" charset="0"/>
                  <a:cs typeface="Arial" pitchFamily="34" charset="0"/>
                </a:rPr>
                <a:t>   </a:t>
              </a:r>
              <a:r>
                <a:rPr kumimoji="0" lang="de-DE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900 Mitarbeitenden  je angefangene 300 eine 50%ige  Freistellung *</a:t>
              </a:r>
              <a:endPara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4857752" y="5357826"/>
              <a:ext cx="528641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Arial" pitchFamily="34" charset="0"/>
                </a:rPr>
                <a:t>* von der regelmäßigen wöchentlichen Arbeitszeit einer Vollbeschäftigung        </a:t>
              </a:r>
              <a:endPara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714480" y="1643050"/>
            <a:ext cx="3143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Was muss sich ändern ?</a:t>
            </a:r>
            <a:endParaRPr kumimoji="0" lang="de-DE" sz="16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9" name="Picture 3" descr="C:\Dokumente und Einstellungen\Gisbert\Desktop\bann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571480"/>
            <a:ext cx="6000792" cy="732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3" y="4643446"/>
            <a:ext cx="1571827" cy="1567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eck 29"/>
          <p:cNvSpPr/>
          <p:nvPr/>
        </p:nvSpPr>
        <p:spPr>
          <a:xfrm>
            <a:off x="2000232" y="2428868"/>
            <a:ext cx="6286544" cy="3643338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Rechteck 24"/>
          <p:cNvSpPr>
            <a:spLocks noChangeArrowheads="1"/>
          </p:cNvSpPr>
          <p:nvPr/>
        </p:nvSpPr>
        <p:spPr bwMode="auto">
          <a:xfrm>
            <a:off x="0" y="0"/>
            <a:ext cx="2714612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24" name="Picture 2" descr="C:\Users\Gisbert\Desktop\Bil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000636"/>
            <a:ext cx="785818" cy="1298309"/>
          </a:xfrm>
          <a:prstGeom prst="rect">
            <a:avLst/>
          </a:prstGeom>
          <a:noFill/>
        </p:spPr>
      </p:pic>
      <p:sp>
        <p:nvSpPr>
          <p:cNvPr id="40" name="Rechteck 39"/>
          <p:cNvSpPr/>
          <p:nvPr/>
        </p:nvSpPr>
        <p:spPr>
          <a:xfrm>
            <a:off x="142845" y="0"/>
            <a:ext cx="142844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3071802" y="5500702"/>
            <a:ext cx="47149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lang="de-DE" sz="1400" dirty="0" smtClean="0">
                <a:ea typeface="Calibri" pitchFamily="34" charset="0"/>
                <a:cs typeface="Arial" pitchFamily="34" charset="0"/>
              </a:rPr>
              <a:t>…i</a:t>
            </a:r>
            <a:r>
              <a:rPr kumimoji="0" lang="de-DE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n Aufsichtsgremien </a:t>
            </a:r>
            <a:r>
              <a:rPr kumimoji="0" lang="de-DE" sz="1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i.S.d</a:t>
            </a:r>
            <a:r>
              <a:rPr kumimoji="0" lang="de-DE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. Unternehmensmitbestimmung</a:t>
            </a: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kumimoji="0" lang="de-DE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…in der Landes- und Kreissynode</a:t>
            </a: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kumimoji="0" lang="de-DE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…in den Synodalen Struktur- und Finanzausschüssen</a:t>
            </a: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kumimoji="0" lang="de-DE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…bei gesamtkirchlichen Projekten  </a:t>
            </a: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3071802" y="4643446"/>
            <a:ext cx="4714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de-DE" sz="1400" dirty="0" smtClean="0">
                <a:ea typeface="Calibri" pitchFamily="34" charset="0"/>
                <a:cs typeface="Arial" pitchFamily="34" charset="0"/>
              </a:rPr>
              <a:t>…Übernahme des </a:t>
            </a:r>
            <a:r>
              <a:rPr lang="de-DE" sz="1400" dirty="0" err="1" smtClean="0">
                <a:ea typeface="Calibri" pitchFamily="34" charset="0"/>
                <a:cs typeface="Arial" pitchFamily="34" charset="0"/>
              </a:rPr>
              <a:t>DrittelbG</a:t>
            </a:r>
            <a:r>
              <a:rPr lang="de-DE" sz="1400" dirty="0" smtClean="0">
                <a:ea typeface="Calibri" pitchFamily="34" charset="0"/>
                <a:cs typeface="Arial" pitchFamily="34" charset="0"/>
              </a:rPr>
              <a:t>. auch für die </a:t>
            </a:r>
            <a:r>
              <a:rPr lang="de-DE" sz="1400" dirty="0" err="1" smtClean="0">
                <a:ea typeface="Calibri" pitchFamily="34" charset="0"/>
                <a:cs typeface="Arial" pitchFamily="34" charset="0"/>
              </a:rPr>
              <a:t>EKiR</a:t>
            </a:r>
            <a:r>
              <a:rPr lang="de-DE" sz="1400" dirty="0" smtClean="0">
                <a:ea typeface="Calibri" pitchFamily="34" charset="0"/>
                <a:cs typeface="Arial" pitchFamily="34" charset="0"/>
              </a:rPr>
              <a:t> und DWR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de-DE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…Anpassen des §23a,2 an die Bestimmungen des BetrVG</a:t>
            </a: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2500298" y="2285992"/>
            <a:ext cx="35719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Mitbestimmung auf allen Ebenen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3000364" y="5214950"/>
            <a:ext cx="41311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</a:pPr>
            <a:r>
              <a:rPr lang="de-DE" sz="1600" b="1" dirty="0" smtClean="0">
                <a:ea typeface="Calibri" pitchFamily="34" charset="0"/>
                <a:cs typeface="Arial" pitchFamily="34" charset="0"/>
              </a:rPr>
              <a:t>…und die Erweiterung der Beteiligungspräsenz</a:t>
            </a:r>
            <a:endParaRPr lang="de-DE" sz="1600" b="1" dirty="0" smtClean="0">
              <a:cs typeface="Arial" pitchFamily="34" charset="0"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3071802" y="4357694"/>
            <a:ext cx="45152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de-DE" sz="1600" b="1" dirty="0" smtClean="0">
                <a:ea typeface="Calibri" pitchFamily="34" charset="0"/>
                <a:cs typeface="Arial" pitchFamily="34" charset="0"/>
              </a:rPr>
              <a:t>…die Erweiterung der gesetzlichen Mitbestimmung</a:t>
            </a:r>
            <a:endParaRPr lang="de-DE" sz="1600" b="1" dirty="0" smtClean="0">
              <a:cs typeface="Arial" pitchFamily="34" charset="0"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2500298" y="2571744"/>
            <a:ext cx="60722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>
                <a:ea typeface="Calibri" pitchFamily="34" charset="0"/>
                <a:cs typeface="Arial" pitchFamily="34" charset="0"/>
              </a:rPr>
              <a:t>Die Mitarbeitenden müssen in den Aufsichtsgremien vertreten sein ,- </a:t>
            </a:r>
          </a:p>
          <a:p>
            <a:r>
              <a:rPr lang="de-DE" sz="1400" b="1" dirty="0" smtClean="0">
                <a:ea typeface="Calibri" pitchFamily="34" charset="0"/>
                <a:cs typeface="Arial" pitchFamily="34" charset="0"/>
              </a:rPr>
              <a:t>auch bei Kirche &amp; Diakonie. Sie haben es verdient, an wichtigen betrieblichen Entscheidungen stärker beteiligt zu werden.</a:t>
            </a:r>
            <a:r>
              <a:rPr lang="de-DE" sz="1400" b="1" dirty="0" smtClean="0">
                <a:cs typeface="Arial" pitchFamily="34" charset="0"/>
              </a:rPr>
              <a:t> </a:t>
            </a:r>
            <a:endParaRPr lang="de-DE" sz="1400" b="1" dirty="0"/>
          </a:p>
        </p:txBody>
      </p:sp>
      <p:sp>
        <p:nvSpPr>
          <p:cNvPr id="58" name="Rechteck 57"/>
          <p:cNvSpPr/>
          <p:nvPr/>
        </p:nvSpPr>
        <p:spPr>
          <a:xfrm>
            <a:off x="2500298" y="4071942"/>
            <a:ext cx="33956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</a:pPr>
            <a:r>
              <a:rPr lang="de-DE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Deshalb fordert der Gesamtausschuss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2500298" y="3286124"/>
            <a:ext cx="57150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400" dirty="0" smtClean="0"/>
              <a:t>Zumal in den Dienststellen auf Leitungsebene die Unsitte zunimmt,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400" dirty="0" smtClean="0"/>
              <a:t>selbst unmissverständliche Rechte der MAV aus „wirtschaftlichen“ Gründen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400" dirty="0" smtClean="0"/>
              <a:t>in Frage zu stellen.</a:t>
            </a: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571736" y="1500174"/>
            <a:ext cx="3143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Was muss sich ändern ?</a:t>
            </a:r>
            <a:endParaRPr kumimoji="0" lang="de-DE" sz="16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2071670" y="1714488"/>
            <a:ext cx="42148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Forderungen des </a:t>
            </a:r>
            <a:r>
              <a:rPr kumimoji="0" lang="de-DE" sz="16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GesA</a:t>
            </a: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 der </a:t>
            </a:r>
            <a:r>
              <a:rPr kumimoji="0" lang="de-DE" sz="16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EKiR</a:t>
            </a: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de-DE" sz="16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3" name="Picture 3" descr="C:\Dokumente und Einstellungen\Gisbert\Desktop\bann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71480"/>
            <a:ext cx="6000792" cy="732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AutoShape 22"/>
          <p:cNvSpPr>
            <a:spLocks noChangeArrowheads="1"/>
          </p:cNvSpPr>
          <p:nvPr/>
        </p:nvSpPr>
        <p:spPr bwMode="auto">
          <a:xfrm rot="10800000" flipH="1">
            <a:off x="2643174" y="4714884"/>
            <a:ext cx="285731" cy="214317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22"/>
          <p:cNvSpPr>
            <a:spLocks noChangeArrowheads="1"/>
          </p:cNvSpPr>
          <p:nvPr/>
        </p:nvSpPr>
        <p:spPr bwMode="auto">
          <a:xfrm rot="10800000" flipH="1">
            <a:off x="2643174" y="5857892"/>
            <a:ext cx="285731" cy="214317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22"/>
          <p:cNvSpPr>
            <a:spLocks noChangeArrowheads="1"/>
          </p:cNvSpPr>
          <p:nvPr/>
        </p:nvSpPr>
        <p:spPr bwMode="auto">
          <a:xfrm rot="10800000" flipH="1">
            <a:off x="2643174" y="5500702"/>
            <a:ext cx="285731" cy="214317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714884"/>
            <a:ext cx="1500960" cy="1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0" y="0"/>
            <a:ext cx="2000232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203783" name="Picture 7" descr="C:\Users\Gisbert\Desktop\Seminare in Aprath 2016\Bilder ua für Seminare\freie Bilder_pixabay\3d Männchen\internet-1013671_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5214950"/>
            <a:ext cx="957267" cy="957267"/>
          </a:xfrm>
          <a:prstGeom prst="rect">
            <a:avLst/>
          </a:prstGeom>
          <a:noFill/>
        </p:spPr>
      </p:pic>
      <p:pic>
        <p:nvPicPr>
          <p:cNvPr id="203779" name="Picture 3" descr="C:\Users\Gisbert\Desktop\Seminare in Aprath 2016\Bilder ua für Seminare\freie Bilder_pixabay\3d Männchen\help-1013699_6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285860"/>
            <a:ext cx="1714512" cy="1714512"/>
          </a:xfrm>
          <a:prstGeom prst="rect">
            <a:avLst/>
          </a:prstGeom>
          <a:noFill/>
        </p:spPr>
      </p:pic>
      <p:pic>
        <p:nvPicPr>
          <p:cNvPr id="203780" name="Picture 4" descr="C:\Users\Gisbert\Desktop\Seminare in Aprath 2016\Bilder ua für Seminare\freie Bilder_pixabay\3d Männchen\information-1019913_6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500438"/>
            <a:ext cx="1881208" cy="1881208"/>
          </a:xfrm>
          <a:prstGeom prst="rect">
            <a:avLst/>
          </a:prstGeom>
          <a:noFill/>
        </p:spPr>
      </p:pic>
      <p:pic>
        <p:nvPicPr>
          <p:cNvPr id="203782" name="Picture 6" descr="C:\Users\Gisbert\Desktop\Seminare in Aprath 2016\Bilder ua für Seminare\freie Bilder_pixabay\3d Männchen\question-mark-1019983_64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2857496"/>
            <a:ext cx="857256" cy="857256"/>
          </a:xfrm>
          <a:prstGeom prst="rect">
            <a:avLst/>
          </a:prstGeom>
          <a:noFill/>
        </p:spPr>
      </p:pic>
      <p:sp>
        <p:nvSpPr>
          <p:cNvPr id="14" name="Rechteck 39"/>
          <p:cNvSpPr>
            <a:spLocks noChangeArrowheads="1"/>
          </p:cNvSpPr>
          <p:nvPr/>
        </p:nvSpPr>
        <p:spPr bwMode="auto">
          <a:xfrm>
            <a:off x="642910" y="3357562"/>
            <a:ext cx="3000396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Hilfestellung </a:t>
            </a:r>
          </a:p>
          <a:p>
            <a:r>
              <a:rPr lang="de-DE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t>für die </a:t>
            </a:r>
            <a:r>
              <a:rPr lang="de-DE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t>MAVen</a:t>
            </a:r>
            <a:r>
              <a:rPr lang="de-DE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t> im Bereich der </a:t>
            </a:r>
            <a:r>
              <a:rPr lang="de-DE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t>EKiR</a:t>
            </a:r>
            <a:endParaRPr lang="de-DE" sz="105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5" name="Rechteck 39"/>
          <p:cNvSpPr>
            <a:spLocks noChangeArrowheads="1"/>
          </p:cNvSpPr>
          <p:nvPr/>
        </p:nvSpPr>
        <p:spPr bwMode="auto">
          <a:xfrm>
            <a:off x="3571868" y="1785926"/>
            <a:ext cx="4909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b="1" dirty="0" smtClean="0">
                <a:cs typeface="Arial" pitchFamily="34" charset="0"/>
              </a:rPr>
              <a:t>Der </a:t>
            </a:r>
            <a:r>
              <a:rPr lang="de-DE" sz="1200" b="1" dirty="0" err="1" smtClean="0">
                <a:cs typeface="Arial" pitchFamily="34" charset="0"/>
              </a:rPr>
              <a:t>GesA</a:t>
            </a:r>
            <a:r>
              <a:rPr lang="de-DE" sz="1200" b="1" dirty="0" smtClean="0">
                <a:cs typeface="Arial" pitchFamily="34" charset="0"/>
              </a:rPr>
              <a:t> beantwortet </a:t>
            </a:r>
            <a:r>
              <a:rPr lang="de-DE" sz="1200" b="1" dirty="0" smtClean="0">
                <a:solidFill>
                  <a:srgbClr val="C00000"/>
                </a:solidFill>
                <a:cs typeface="Arial" pitchFamily="34" charset="0"/>
              </a:rPr>
              <a:t>grundsätzliche </a:t>
            </a:r>
            <a:r>
              <a:rPr lang="de-DE" sz="1200" b="1" dirty="0" smtClean="0">
                <a:cs typeface="Arial" pitchFamily="34" charset="0"/>
              </a:rPr>
              <a:t>Fragen, die sich aus der MAV-Praxis </a:t>
            </a:r>
          </a:p>
          <a:p>
            <a:r>
              <a:rPr lang="de-DE" sz="1200" b="1" dirty="0" smtClean="0">
                <a:cs typeface="Arial" pitchFamily="34" charset="0"/>
              </a:rPr>
              <a:t>stellen. Missstände, die sich aus dem kirchlichen Arbeitsrecht entstehen,  </a:t>
            </a:r>
          </a:p>
          <a:p>
            <a:r>
              <a:rPr lang="de-DE" sz="1200" b="1" dirty="0" smtClean="0">
                <a:cs typeface="Arial" pitchFamily="34" charset="0"/>
              </a:rPr>
              <a:t>werden vom </a:t>
            </a:r>
            <a:r>
              <a:rPr lang="de-DE" sz="1200" b="1" dirty="0" err="1" smtClean="0">
                <a:cs typeface="Arial" pitchFamily="34" charset="0"/>
              </a:rPr>
              <a:t>GesA</a:t>
            </a:r>
            <a:r>
              <a:rPr lang="de-DE" sz="1200" b="1" dirty="0" smtClean="0">
                <a:cs typeface="Arial" pitchFamily="34" charset="0"/>
              </a:rPr>
              <a:t>  den Arbeitsrechts-Referenten der </a:t>
            </a:r>
            <a:r>
              <a:rPr lang="de-DE" sz="1200" b="1" dirty="0" err="1" smtClean="0">
                <a:cs typeface="Arial" pitchFamily="34" charset="0"/>
              </a:rPr>
              <a:t>EKiR</a:t>
            </a:r>
            <a:r>
              <a:rPr lang="de-DE" sz="1200" b="1" dirty="0" smtClean="0">
                <a:cs typeface="Arial" pitchFamily="34" charset="0"/>
              </a:rPr>
              <a:t> und DW-RWL </a:t>
            </a:r>
          </a:p>
          <a:p>
            <a:r>
              <a:rPr lang="de-DE" sz="1200" b="1" dirty="0" smtClean="0">
                <a:cs typeface="Arial" pitchFamily="34" charset="0"/>
              </a:rPr>
              <a:t>zur Abhilfe vorgetragen. </a:t>
            </a:r>
            <a:endParaRPr lang="de-DE" sz="1200" b="1" dirty="0">
              <a:cs typeface="Arial" pitchFamily="34" charset="0"/>
            </a:endParaRPr>
          </a:p>
        </p:txBody>
      </p:sp>
      <p:sp>
        <p:nvSpPr>
          <p:cNvPr id="16" name="Rechteck 39"/>
          <p:cNvSpPr>
            <a:spLocks noChangeArrowheads="1"/>
          </p:cNvSpPr>
          <p:nvPr/>
        </p:nvSpPr>
        <p:spPr bwMode="auto">
          <a:xfrm>
            <a:off x="3571868" y="3000372"/>
            <a:ext cx="4857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b="1" dirty="0" smtClean="0">
                <a:cs typeface="Arial" pitchFamily="34" charset="0"/>
              </a:rPr>
              <a:t>Als lfd. Hilfestellung für die </a:t>
            </a:r>
            <a:r>
              <a:rPr lang="de-DE" sz="1200" b="1" dirty="0" err="1" smtClean="0">
                <a:cs typeface="Arial" pitchFamily="34" charset="0"/>
              </a:rPr>
              <a:t>MAVen</a:t>
            </a:r>
            <a:r>
              <a:rPr lang="de-DE" sz="1200" b="1" dirty="0" smtClean="0">
                <a:cs typeface="Arial" pitchFamily="34" charset="0"/>
              </a:rPr>
              <a:t> in der </a:t>
            </a:r>
            <a:r>
              <a:rPr lang="de-DE" sz="1200" b="1" dirty="0" err="1" smtClean="0">
                <a:cs typeface="Arial" pitchFamily="34" charset="0"/>
              </a:rPr>
              <a:t>EKiR</a:t>
            </a:r>
            <a:r>
              <a:rPr lang="de-DE" sz="1200" b="1" dirty="0" smtClean="0">
                <a:cs typeface="Arial" pitchFamily="34" charset="0"/>
              </a:rPr>
              <a:t> informiert der </a:t>
            </a:r>
            <a:r>
              <a:rPr lang="de-DE" sz="1200" b="1" dirty="0" err="1" smtClean="0">
                <a:cs typeface="Arial" pitchFamily="34" charset="0"/>
              </a:rPr>
              <a:t>GesA</a:t>
            </a:r>
            <a:r>
              <a:rPr lang="de-DE" sz="1200" b="1" dirty="0" smtClean="0">
                <a:cs typeface="Arial" pitchFamily="34" charset="0"/>
              </a:rPr>
              <a:t> über alles was für die MAV Arbeit notwendig und von Interesse ist, auf seiner Homepage. </a:t>
            </a:r>
            <a:endParaRPr lang="de-DE" sz="1200" b="1" dirty="0">
              <a:cs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571868" y="2714620"/>
            <a:ext cx="24028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 smtClean="0"/>
              <a:t>http://www.mav-gesa-ekir.de</a:t>
            </a:r>
            <a:endParaRPr lang="de-DE" sz="1400" b="1" dirty="0"/>
          </a:p>
        </p:txBody>
      </p:sp>
      <p:sp>
        <p:nvSpPr>
          <p:cNvPr id="19" name="Rechteck 18"/>
          <p:cNvSpPr/>
          <p:nvPr/>
        </p:nvSpPr>
        <p:spPr>
          <a:xfrm>
            <a:off x="3571868" y="5357826"/>
            <a:ext cx="1848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 err="1" smtClean="0"/>
              <a:t>Regio</a:t>
            </a:r>
            <a:r>
              <a:rPr lang="de-DE" sz="1400" b="1" dirty="0" smtClean="0"/>
              <a:t>-MAV Infodienst </a:t>
            </a:r>
            <a:endParaRPr lang="de-DE" sz="1400" b="1" dirty="0"/>
          </a:p>
        </p:txBody>
      </p:sp>
      <p:sp>
        <p:nvSpPr>
          <p:cNvPr id="20" name="Rechteck 39"/>
          <p:cNvSpPr>
            <a:spLocks noChangeArrowheads="1"/>
          </p:cNvSpPr>
          <p:nvPr/>
        </p:nvSpPr>
        <p:spPr bwMode="auto">
          <a:xfrm>
            <a:off x="3571868" y="5572140"/>
            <a:ext cx="49292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b="1" dirty="0" smtClean="0">
                <a:cs typeface="Arial" pitchFamily="34" charset="0"/>
              </a:rPr>
              <a:t>Über die </a:t>
            </a:r>
            <a:r>
              <a:rPr lang="de-DE" sz="1200" b="1" dirty="0" err="1" smtClean="0">
                <a:cs typeface="Arial" pitchFamily="34" charset="0"/>
              </a:rPr>
              <a:t>Regio-MAVen</a:t>
            </a:r>
            <a:r>
              <a:rPr lang="de-DE" sz="1200" b="1" dirty="0" smtClean="0">
                <a:cs typeface="Arial" pitchFamily="34" charset="0"/>
              </a:rPr>
              <a:t> erhalten die angeschlossenen </a:t>
            </a:r>
            <a:r>
              <a:rPr lang="de-DE" sz="1200" b="1" dirty="0" err="1" smtClean="0">
                <a:cs typeface="Arial" pitchFamily="34" charset="0"/>
              </a:rPr>
              <a:t>MAVen</a:t>
            </a:r>
            <a:r>
              <a:rPr lang="de-DE" sz="1200" b="1" dirty="0" smtClean="0">
                <a:cs typeface="Arial" pitchFamily="34" charset="0"/>
              </a:rPr>
              <a:t> per email </a:t>
            </a:r>
          </a:p>
          <a:p>
            <a:r>
              <a:rPr lang="de-DE" sz="1200" b="1" dirty="0" smtClean="0">
                <a:cs typeface="Arial" pitchFamily="34" charset="0"/>
              </a:rPr>
              <a:t>eine Zusammenstellung von Infos zur Unterstützung der lfd. MAV-Arbeit. </a:t>
            </a:r>
          </a:p>
          <a:p>
            <a:r>
              <a:rPr lang="de-DE" sz="1200" b="1" dirty="0" smtClean="0">
                <a:cs typeface="Arial" pitchFamily="34" charset="0"/>
              </a:rPr>
              <a:t>Der Infodienst kann auch auf der </a:t>
            </a:r>
            <a:r>
              <a:rPr lang="de-DE" sz="1200" b="1" dirty="0" err="1" smtClean="0">
                <a:cs typeface="Arial" pitchFamily="34" charset="0"/>
              </a:rPr>
              <a:t>GesA</a:t>
            </a:r>
            <a:r>
              <a:rPr lang="de-DE" sz="1200" b="1" dirty="0" smtClean="0">
                <a:cs typeface="Arial" pitchFamily="34" charset="0"/>
              </a:rPr>
              <a:t> Homepage abgerufen werden. </a:t>
            </a:r>
            <a:endParaRPr lang="de-DE" sz="1200" b="1" dirty="0">
              <a:cs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571868" y="1357298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b="1" dirty="0" smtClean="0">
                <a:cs typeface="Arial" pitchFamily="34" charset="0"/>
              </a:rPr>
              <a:t>Der</a:t>
            </a:r>
            <a:r>
              <a:rPr lang="de-DE" sz="1400" b="1" dirty="0" smtClean="0">
                <a:cs typeface="Arial" pitchFamily="34" charset="0"/>
              </a:rPr>
              <a:t> Gesamtausschuss der </a:t>
            </a:r>
            <a:r>
              <a:rPr lang="de-DE" sz="1400" b="1" dirty="0" err="1" smtClean="0">
                <a:cs typeface="Arial" pitchFamily="34" charset="0"/>
              </a:rPr>
              <a:t>EKiR</a:t>
            </a:r>
            <a:r>
              <a:rPr lang="de-DE" sz="1400" b="1" dirty="0" smtClean="0">
                <a:cs typeface="Arial" pitchFamily="34" charset="0"/>
              </a:rPr>
              <a:t> </a:t>
            </a:r>
          </a:p>
          <a:p>
            <a:r>
              <a:rPr lang="de-DE" sz="1200" b="1" dirty="0" smtClean="0">
                <a:cs typeface="Arial" pitchFamily="34" charset="0"/>
              </a:rPr>
              <a:t>Ist die Vertretung aller </a:t>
            </a:r>
            <a:r>
              <a:rPr lang="de-DE" sz="1200" b="1" dirty="0" err="1" smtClean="0">
                <a:cs typeface="Arial" pitchFamily="34" charset="0"/>
              </a:rPr>
              <a:t>MAVen</a:t>
            </a:r>
            <a:r>
              <a:rPr lang="de-DE" sz="1200" b="1" dirty="0" smtClean="0">
                <a:cs typeface="Arial" pitchFamily="34" charset="0"/>
              </a:rPr>
              <a:t> auf Landeskirchenebene.</a:t>
            </a:r>
          </a:p>
        </p:txBody>
      </p:sp>
      <p:sp>
        <p:nvSpPr>
          <p:cNvPr id="25" name="Rechteck 24"/>
          <p:cNvSpPr/>
          <p:nvPr/>
        </p:nvSpPr>
        <p:spPr>
          <a:xfrm>
            <a:off x="142845" y="0"/>
            <a:ext cx="142844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1670" y="785794"/>
            <a:ext cx="1214446" cy="115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hteck 39"/>
          <p:cNvSpPr>
            <a:spLocks noChangeArrowheads="1"/>
          </p:cNvSpPr>
          <p:nvPr/>
        </p:nvSpPr>
        <p:spPr bwMode="auto">
          <a:xfrm>
            <a:off x="3571868" y="4357694"/>
            <a:ext cx="478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b="1" dirty="0" smtClean="0">
                <a:cs typeface="Arial" pitchFamily="34" charset="0"/>
              </a:rPr>
              <a:t>Bei ihren </a:t>
            </a:r>
            <a:r>
              <a:rPr lang="de-DE" sz="1200" b="1" dirty="0" smtClean="0">
                <a:solidFill>
                  <a:srgbClr val="C00000"/>
                </a:solidFill>
                <a:cs typeface="Arial" pitchFamily="34" charset="0"/>
              </a:rPr>
              <a:t>Regionalversammlungen </a:t>
            </a:r>
            <a:r>
              <a:rPr lang="de-DE" sz="1200" b="1" dirty="0" smtClean="0">
                <a:cs typeface="Arial" pitchFamily="34" charset="0"/>
              </a:rPr>
              <a:t>geht es nicht nur ums Kaffeetrinken,- sondern um den Erfahrungsaustausch und die gegenseitige Hilfestellung </a:t>
            </a:r>
            <a:endParaRPr lang="de-DE" sz="1200" b="1" dirty="0">
              <a:cs typeface="Arial" pitchFamily="34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3571868" y="3929066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b="1" dirty="0" smtClean="0">
                <a:cs typeface="Arial" pitchFamily="34" charset="0"/>
              </a:rPr>
              <a:t>Die </a:t>
            </a:r>
            <a:r>
              <a:rPr lang="de-DE" sz="1400" b="1" dirty="0" err="1" smtClean="0">
                <a:cs typeface="Arial" pitchFamily="34" charset="0"/>
              </a:rPr>
              <a:t>Regio</a:t>
            </a:r>
            <a:r>
              <a:rPr lang="de-DE" sz="1400" b="1" dirty="0" smtClean="0">
                <a:cs typeface="Arial" pitchFamily="34" charset="0"/>
              </a:rPr>
              <a:t>-MAV </a:t>
            </a:r>
          </a:p>
          <a:p>
            <a:r>
              <a:rPr lang="de-DE" sz="1200" b="1" dirty="0" smtClean="0">
                <a:cs typeface="Arial" pitchFamily="34" charset="0"/>
              </a:rPr>
              <a:t>ist die Vertretung der </a:t>
            </a:r>
            <a:r>
              <a:rPr lang="de-DE" sz="1200" b="1" dirty="0" err="1" smtClean="0">
                <a:cs typeface="Arial" pitchFamily="34" charset="0"/>
              </a:rPr>
              <a:t>MAVen</a:t>
            </a:r>
            <a:r>
              <a:rPr lang="de-DE" sz="1200" b="1" dirty="0" smtClean="0">
                <a:cs typeface="Arial" pitchFamily="34" charset="0"/>
              </a:rPr>
              <a:t> auf Kirchenkreis-Ebene </a:t>
            </a:r>
          </a:p>
        </p:txBody>
      </p:sp>
      <p:sp>
        <p:nvSpPr>
          <p:cNvPr id="31" name="Rechteck 30"/>
          <p:cNvSpPr/>
          <p:nvPr/>
        </p:nvSpPr>
        <p:spPr>
          <a:xfrm>
            <a:off x="3571868" y="4714884"/>
            <a:ext cx="4562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b="1" dirty="0" smtClean="0"/>
              <a:t>Die Kontaktdaten eurer </a:t>
            </a:r>
            <a:r>
              <a:rPr lang="de-DE" sz="1200" b="1" dirty="0" err="1" smtClean="0"/>
              <a:t>Regio</a:t>
            </a:r>
            <a:r>
              <a:rPr lang="de-DE" sz="1200" b="1" dirty="0" smtClean="0"/>
              <a:t>-MAV </a:t>
            </a:r>
            <a:r>
              <a:rPr lang="de-DE" sz="1200" b="1" dirty="0" smtClean="0">
                <a:cs typeface="Arial" pitchFamily="34" charset="0"/>
              </a:rPr>
              <a:t>können auf der </a:t>
            </a:r>
            <a:r>
              <a:rPr lang="de-DE" sz="1200" b="1" dirty="0" err="1" smtClean="0">
                <a:cs typeface="Arial" pitchFamily="34" charset="0"/>
              </a:rPr>
              <a:t>GesA</a:t>
            </a:r>
            <a:r>
              <a:rPr lang="de-DE" sz="1200" b="1" dirty="0" smtClean="0">
                <a:cs typeface="Arial" pitchFamily="34" charset="0"/>
              </a:rPr>
              <a:t> Homepage </a:t>
            </a:r>
          </a:p>
          <a:p>
            <a:r>
              <a:rPr lang="de-DE" sz="1200" b="1" dirty="0" smtClean="0">
                <a:cs typeface="Arial" pitchFamily="34" charset="0"/>
              </a:rPr>
              <a:t>abgerufen werden</a:t>
            </a:r>
            <a:endParaRPr lang="de-DE" sz="1200" b="1" dirty="0"/>
          </a:p>
        </p:txBody>
      </p:sp>
      <p:sp>
        <p:nvSpPr>
          <p:cNvPr id="26" name="Rechteck 25"/>
          <p:cNvSpPr/>
          <p:nvPr/>
        </p:nvSpPr>
        <p:spPr>
          <a:xfrm rot="16200000">
            <a:off x="6428791" y="3571311"/>
            <a:ext cx="521497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 smtClean="0"/>
              <a:t>Die in der Folienzusammenstellung verwendeten Graphiken wurden bei </a:t>
            </a:r>
            <a:r>
              <a:rPr lang="de-DE" sz="800" dirty="0" err="1" smtClean="0"/>
              <a:t>Pixabay</a:t>
            </a:r>
            <a:r>
              <a:rPr lang="de-DE" sz="800" dirty="0" smtClean="0"/>
              <a:t> gefunden    https://pixabay.com/de</a:t>
            </a:r>
            <a:endParaRPr lang="de-DE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1500166" y="2857496"/>
            <a:ext cx="7358114" cy="3357586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21"/>
          <p:cNvSpPr>
            <a:spLocks noChangeArrowheads="1"/>
          </p:cNvSpPr>
          <p:nvPr/>
        </p:nvSpPr>
        <p:spPr bwMode="auto">
          <a:xfrm>
            <a:off x="0" y="0"/>
            <a:ext cx="2571736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" name="Textfeld 940"/>
          <p:cNvSpPr txBox="1">
            <a:spLocks noChangeArrowheads="1"/>
          </p:cNvSpPr>
          <p:nvPr/>
        </p:nvSpPr>
        <p:spPr bwMode="auto">
          <a:xfrm>
            <a:off x="3857620" y="1785926"/>
            <a:ext cx="477387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b="1" dirty="0" smtClean="0">
                <a:cs typeface="Arial" pitchFamily="34" charset="0"/>
              </a:rPr>
              <a:t>In den </a:t>
            </a:r>
            <a:r>
              <a:rPr lang="de-DE" b="1" dirty="0" smtClean="0">
                <a:cs typeface="Arial" pitchFamily="34" charset="0"/>
              </a:rPr>
              <a:t>Dienststellen und Einrichtungen </a:t>
            </a:r>
          </a:p>
          <a:p>
            <a:r>
              <a:rPr lang="de-DE" sz="1400" dirty="0" smtClean="0">
                <a:cs typeface="Arial" pitchFamily="34" charset="0"/>
              </a:rPr>
              <a:t>werden die </a:t>
            </a:r>
            <a:r>
              <a:rPr lang="de-DE" sz="1400" b="1" dirty="0" smtClean="0">
                <a:cs typeface="Arial" pitchFamily="34" charset="0"/>
              </a:rPr>
              <a:t>Mitbestimmungsrechte der Beschäftigten </a:t>
            </a:r>
            <a:r>
              <a:rPr lang="de-DE" sz="1400" dirty="0" smtClean="0">
                <a:cs typeface="Arial" pitchFamily="34" charset="0"/>
              </a:rPr>
              <a:t>und die </a:t>
            </a:r>
          </a:p>
          <a:p>
            <a:r>
              <a:rPr lang="de-DE" sz="1400" dirty="0" smtClean="0">
                <a:cs typeface="Arial" pitchFamily="34" charset="0"/>
              </a:rPr>
              <a:t>Vertretung ihrer Interessen, auf der Rechtsgrundlage des MVG </a:t>
            </a:r>
          </a:p>
          <a:p>
            <a:r>
              <a:rPr lang="de-DE" sz="1400" dirty="0" smtClean="0">
                <a:cs typeface="Arial" pitchFamily="34" charset="0"/>
              </a:rPr>
              <a:t>von </a:t>
            </a:r>
            <a:r>
              <a:rPr lang="de-DE" sz="1400" b="1" dirty="0" smtClean="0">
                <a:solidFill>
                  <a:srgbClr val="C00000"/>
                </a:solidFill>
                <a:cs typeface="Arial" pitchFamily="34" charset="0"/>
              </a:rPr>
              <a:t>Mitarbeitervertretungen </a:t>
            </a:r>
            <a:r>
              <a:rPr lang="de-DE" sz="1400" dirty="0" smtClean="0">
                <a:cs typeface="Arial" pitchFamily="34" charset="0"/>
              </a:rPr>
              <a:t>ausgeübt. </a:t>
            </a:r>
            <a:endParaRPr lang="de-DE" sz="1400" dirty="0">
              <a:cs typeface="Arial" pitchFamily="34" charset="0"/>
            </a:endParaRPr>
          </a:p>
        </p:txBody>
      </p:sp>
      <p:sp>
        <p:nvSpPr>
          <p:cNvPr id="3" name="Textfeld 940"/>
          <p:cNvSpPr txBox="1">
            <a:spLocks noChangeArrowheads="1"/>
          </p:cNvSpPr>
          <p:nvPr/>
        </p:nvSpPr>
        <p:spPr bwMode="auto">
          <a:xfrm>
            <a:off x="3857620" y="3000372"/>
            <a:ext cx="500066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b="1" dirty="0" smtClean="0">
                <a:cs typeface="Arial" pitchFamily="34" charset="0"/>
              </a:rPr>
              <a:t>In den </a:t>
            </a:r>
            <a:r>
              <a:rPr lang="de-DE" b="1" dirty="0" smtClean="0">
                <a:cs typeface="Arial" pitchFamily="34" charset="0"/>
              </a:rPr>
              <a:t>Kirchenkreisen</a:t>
            </a:r>
            <a:r>
              <a:rPr lang="de-DE" sz="1400" b="1" dirty="0" smtClean="0">
                <a:cs typeface="Arial" pitchFamily="34" charset="0"/>
              </a:rPr>
              <a:t> der </a:t>
            </a:r>
            <a:r>
              <a:rPr lang="de-DE" sz="1400" b="1" dirty="0" err="1" smtClean="0">
                <a:cs typeface="Arial" pitchFamily="34" charset="0"/>
              </a:rPr>
              <a:t>EKiR</a:t>
            </a:r>
            <a:r>
              <a:rPr lang="de-DE" sz="1400" b="1" dirty="0" smtClean="0">
                <a:cs typeface="Arial" pitchFamily="34" charset="0"/>
              </a:rPr>
              <a:t> </a:t>
            </a:r>
          </a:p>
          <a:p>
            <a:r>
              <a:rPr lang="de-DE" sz="1400" dirty="0" smtClean="0">
                <a:cs typeface="Arial" pitchFamily="34" charset="0"/>
              </a:rPr>
              <a:t>sind die Mitarbeitervertretungen in </a:t>
            </a:r>
            <a:r>
              <a:rPr lang="de-DE" sz="1400" b="1" dirty="0" smtClean="0">
                <a:solidFill>
                  <a:srgbClr val="C00000"/>
                </a:solidFill>
                <a:cs typeface="Arial" pitchFamily="34" charset="0"/>
              </a:rPr>
              <a:t>Regionalversammlungen </a:t>
            </a:r>
          </a:p>
          <a:p>
            <a:r>
              <a:rPr lang="de-DE" sz="1400" dirty="0" smtClean="0">
                <a:cs typeface="Arial" pitchFamily="34" charset="0"/>
              </a:rPr>
              <a:t>(</a:t>
            </a:r>
            <a:r>
              <a:rPr lang="de-DE" sz="1400" dirty="0" err="1" smtClean="0">
                <a:cs typeface="Arial" pitchFamily="34" charset="0"/>
              </a:rPr>
              <a:t>Regio</a:t>
            </a:r>
            <a:r>
              <a:rPr lang="de-DE" sz="1400" dirty="0" smtClean="0">
                <a:cs typeface="Arial" pitchFamily="34" charset="0"/>
              </a:rPr>
              <a:t>-MAV) organisiert. </a:t>
            </a:r>
          </a:p>
        </p:txBody>
      </p:sp>
      <p:sp>
        <p:nvSpPr>
          <p:cNvPr id="5" name="Rechteck 4"/>
          <p:cNvSpPr/>
          <p:nvPr/>
        </p:nvSpPr>
        <p:spPr>
          <a:xfrm>
            <a:off x="3857620" y="3786190"/>
            <a:ext cx="49292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Die Regionalversammlungen sind mit der Förderung des Informations- und Erfahrungsaustausches der </a:t>
            </a:r>
            <a:r>
              <a:rPr lang="de-DE" sz="1400" dirty="0" err="1" smtClean="0"/>
              <a:t>MAVen</a:t>
            </a:r>
            <a:r>
              <a:rPr lang="de-DE" sz="1400" dirty="0" smtClean="0"/>
              <a:t>, sowie der Förderung von Fortbildungen für die MAV-Mitglieder beauftragt.</a:t>
            </a:r>
          </a:p>
        </p:txBody>
      </p:sp>
      <p:pic>
        <p:nvPicPr>
          <p:cNvPr id="6" name="Picture 1" descr="C:\Dokumente und Einstellungen\Gisbert\Desktop\MAV Seminar_Kirche und Diakonie\446bbd98332e633ffb9d7cd0895103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500306"/>
            <a:ext cx="2338319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feld 940"/>
          <p:cNvSpPr txBox="1">
            <a:spLocks noChangeArrowheads="1"/>
          </p:cNvSpPr>
          <p:nvPr/>
        </p:nvSpPr>
        <p:spPr bwMode="auto">
          <a:xfrm>
            <a:off x="3857620" y="4643446"/>
            <a:ext cx="47863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b="1" dirty="0" smtClean="0">
                <a:cs typeface="Arial" pitchFamily="34" charset="0"/>
              </a:rPr>
              <a:t>Die Interessenvertretung </a:t>
            </a:r>
            <a:r>
              <a:rPr lang="de-DE" sz="2000" b="1" dirty="0" smtClean="0">
                <a:solidFill>
                  <a:srgbClr val="C00000"/>
                </a:solidFill>
                <a:cs typeface="Arial" pitchFamily="34" charset="0"/>
              </a:rPr>
              <a:t>aller</a:t>
            </a:r>
            <a:r>
              <a:rPr lang="de-DE" sz="2000" b="1" dirty="0" smtClean="0">
                <a:cs typeface="Arial" pitchFamily="34" charset="0"/>
              </a:rPr>
              <a:t> </a:t>
            </a:r>
            <a:r>
              <a:rPr lang="de-DE" b="1" dirty="0" err="1" smtClean="0">
                <a:cs typeface="Arial" pitchFamily="34" charset="0"/>
              </a:rPr>
              <a:t>MAVen</a:t>
            </a:r>
            <a:r>
              <a:rPr lang="de-DE" b="1" dirty="0" smtClean="0">
                <a:cs typeface="Arial" pitchFamily="34" charset="0"/>
              </a:rPr>
              <a:t> </a:t>
            </a:r>
            <a:r>
              <a:rPr lang="de-DE" sz="1400" b="1" dirty="0" smtClean="0">
                <a:cs typeface="Arial" pitchFamily="34" charset="0"/>
              </a:rPr>
              <a:t>in der </a:t>
            </a:r>
            <a:r>
              <a:rPr lang="de-DE" sz="1400" b="1" dirty="0" err="1" smtClean="0">
                <a:cs typeface="Arial" pitchFamily="34" charset="0"/>
              </a:rPr>
              <a:t>EKiR</a:t>
            </a:r>
            <a:r>
              <a:rPr lang="de-DE" sz="1400" b="1" dirty="0" smtClean="0">
                <a:cs typeface="Arial" pitchFamily="34" charset="0"/>
              </a:rPr>
              <a:t> </a:t>
            </a:r>
          </a:p>
          <a:p>
            <a:r>
              <a:rPr lang="de-DE" sz="1400" dirty="0" smtClean="0">
                <a:cs typeface="Arial" pitchFamily="34" charset="0"/>
              </a:rPr>
              <a:t>und ihrer Diakonie wird auf Landeskirchen-Ebene durch den </a:t>
            </a:r>
            <a:r>
              <a:rPr lang="de-DE" sz="1400" b="1" dirty="0" smtClean="0">
                <a:solidFill>
                  <a:srgbClr val="C00000"/>
                </a:solidFill>
                <a:cs typeface="Arial" pitchFamily="34" charset="0"/>
              </a:rPr>
              <a:t>Gesamtausschuss der </a:t>
            </a:r>
            <a:r>
              <a:rPr lang="de-DE" sz="1400" b="1" dirty="0" err="1" smtClean="0">
                <a:solidFill>
                  <a:srgbClr val="C00000"/>
                </a:solidFill>
                <a:cs typeface="Arial" pitchFamily="34" charset="0"/>
              </a:rPr>
              <a:t>EKiR</a:t>
            </a:r>
            <a:r>
              <a:rPr lang="de-DE" sz="1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de-DE" sz="1400" dirty="0" smtClean="0">
                <a:cs typeface="Arial" pitchFamily="34" charset="0"/>
              </a:rPr>
              <a:t>wahrgenommen. </a:t>
            </a:r>
          </a:p>
        </p:txBody>
      </p:sp>
      <p:sp>
        <p:nvSpPr>
          <p:cNvPr id="8" name="Textfeld 940"/>
          <p:cNvSpPr txBox="1">
            <a:spLocks noChangeArrowheads="1"/>
          </p:cNvSpPr>
          <p:nvPr/>
        </p:nvSpPr>
        <p:spPr bwMode="auto">
          <a:xfrm>
            <a:off x="3857620" y="5429264"/>
            <a:ext cx="4500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dirty="0" smtClean="0">
                <a:cs typeface="Arial" pitchFamily="34" charset="0"/>
              </a:rPr>
              <a:t>Der</a:t>
            </a:r>
            <a:r>
              <a:rPr lang="de-DE" sz="1400" b="1" dirty="0" smtClean="0">
                <a:cs typeface="Arial" pitchFamily="34" charset="0"/>
              </a:rPr>
              <a:t> „</a:t>
            </a:r>
            <a:r>
              <a:rPr lang="de-DE" sz="1400" b="1" dirty="0" err="1" smtClean="0">
                <a:cs typeface="Arial" pitchFamily="34" charset="0"/>
              </a:rPr>
              <a:t>GesA</a:t>
            </a:r>
            <a:r>
              <a:rPr lang="de-DE" sz="1400" b="1" dirty="0" smtClean="0">
                <a:cs typeface="Arial" pitchFamily="34" charset="0"/>
              </a:rPr>
              <a:t>“ </a:t>
            </a:r>
            <a:r>
              <a:rPr lang="de-DE" sz="1400" dirty="0" smtClean="0">
                <a:cs typeface="Arial" pitchFamily="34" charset="0"/>
              </a:rPr>
              <a:t>wird von einer Wahlversammlung gewählt, die </a:t>
            </a:r>
          </a:p>
          <a:p>
            <a:r>
              <a:rPr lang="de-DE" sz="1400" dirty="0" smtClean="0">
                <a:cs typeface="Arial" pitchFamily="34" charset="0"/>
              </a:rPr>
              <a:t>durch die </a:t>
            </a:r>
            <a:r>
              <a:rPr lang="de-DE" sz="1400" dirty="0" err="1" smtClean="0">
                <a:cs typeface="Arial" pitchFamily="34" charset="0"/>
              </a:rPr>
              <a:t>Regio-MAVen</a:t>
            </a:r>
            <a:r>
              <a:rPr lang="de-DE" sz="1400" dirty="0" smtClean="0">
                <a:cs typeface="Arial" pitchFamily="34" charset="0"/>
              </a:rPr>
              <a:t> besetzt wird.  </a:t>
            </a:r>
          </a:p>
        </p:txBody>
      </p:sp>
      <p:sp>
        <p:nvSpPr>
          <p:cNvPr id="9" name="Rechteck 8"/>
          <p:cNvSpPr/>
          <p:nvPr/>
        </p:nvSpPr>
        <p:spPr>
          <a:xfrm>
            <a:off x="1714480" y="6000768"/>
            <a:ext cx="19896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Evangelische Kirche im Rheinland </a:t>
            </a:r>
            <a:endParaRPr lang="de-DE" sz="1000" dirty="0"/>
          </a:p>
        </p:txBody>
      </p:sp>
      <p:sp>
        <p:nvSpPr>
          <p:cNvPr id="11" name="Rechteck 10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15051"/>
            <a:ext cx="1643074" cy="163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WordArt 16"/>
          <p:cNvSpPr>
            <a:spLocks noChangeArrowheads="1" noChangeShapeType="1"/>
          </p:cNvSpPr>
          <p:nvPr/>
        </p:nvSpPr>
        <p:spPr bwMode="auto">
          <a:xfrm>
            <a:off x="2071670" y="1428736"/>
            <a:ext cx="1571636" cy="2143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REGIO MAV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143768" y="6500834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0" y="0"/>
            <a:ext cx="3143240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41" name="Picture 16" descr="E:\Eigene Bilder\Symposium 2011\Neuer Ordner\Symposium 2011-09-29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214554"/>
            <a:ext cx="4071966" cy="1765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Grafik 1" descr="vkm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286124"/>
            <a:ext cx="5715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Grafik 2" descr="verdi_Farb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2857496"/>
            <a:ext cx="5000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feld 5"/>
          <p:cNvSpPr txBox="1">
            <a:spLocks noChangeArrowheads="1"/>
          </p:cNvSpPr>
          <p:nvPr/>
        </p:nvSpPr>
        <p:spPr bwMode="auto">
          <a:xfrm>
            <a:off x="4429124" y="4929198"/>
            <a:ext cx="3857625" cy="400110"/>
          </a:xfrm>
          <a:prstGeom prst="rect">
            <a:avLst/>
          </a:prstGeom>
          <a:noFill/>
          <a:ln w="12700">
            <a:solidFill>
              <a:srgbClr val="FF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000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…und MAV Fortbildungen</a:t>
            </a:r>
          </a:p>
        </p:txBody>
      </p:sp>
      <p:sp>
        <p:nvSpPr>
          <p:cNvPr id="37" name="Textfeld 5"/>
          <p:cNvSpPr txBox="1">
            <a:spLocks noChangeArrowheads="1"/>
          </p:cNvSpPr>
          <p:nvPr/>
        </p:nvSpPr>
        <p:spPr bwMode="auto">
          <a:xfrm>
            <a:off x="1142976" y="2285992"/>
            <a:ext cx="1887761" cy="16619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rgbClr val="C00000"/>
                </a:solidFill>
                <a:cs typeface="Arial" pitchFamily="34" charset="0"/>
              </a:rPr>
              <a:t>Infos</a:t>
            </a:r>
            <a:r>
              <a:rPr lang="de-DE" sz="1400" b="1" dirty="0" smtClean="0">
                <a:cs typeface="Arial" pitchFamily="34" charset="0"/>
              </a:rPr>
              <a:t> zur MAV Arbeit,</a:t>
            </a:r>
          </a:p>
          <a:p>
            <a:r>
              <a:rPr lang="de-DE" sz="1400" b="1" dirty="0" smtClean="0">
                <a:cs typeface="Arial" pitchFamily="34" charset="0"/>
              </a:rPr>
              <a:t>Gesetzestexte, Urteile </a:t>
            </a:r>
          </a:p>
          <a:p>
            <a:r>
              <a:rPr lang="de-DE" sz="1400" b="1" dirty="0" smtClean="0">
                <a:cs typeface="Arial" pitchFamily="34" charset="0"/>
              </a:rPr>
              <a:t>und Hilfsmittel der </a:t>
            </a:r>
          </a:p>
          <a:p>
            <a:r>
              <a:rPr lang="de-DE" sz="1400" b="1" dirty="0" smtClean="0">
                <a:cs typeface="Arial" pitchFamily="34" charset="0"/>
              </a:rPr>
              <a:t>Gewerkschaften </a:t>
            </a:r>
          </a:p>
          <a:p>
            <a:r>
              <a:rPr lang="de-DE" sz="1400" b="1" dirty="0" smtClean="0">
                <a:cs typeface="Arial" pitchFamily="34" charset="0"/>
              </a:rPr>
              <a:t>und Verbände </a:t>
            </a:r>
          </a:p>
          <a:p>
            <a:r>
              <a:rPr lang="de-DE" sz="1400" b="1" dirty="0" smtClean="0">
                <a:cs typeface="Arial" pitchFamily="34" charset="0"/>
              </a:rPr>
              <a:t>sind im </a:t>
            </a:r>
            <a:r>
              <a:rPr lang="de-DE" sz="1400" b="1" dirty="0" smtClean="0">
                <a:solidFill>
                  <a:srgbClr val="C00000"/>
                </a:solidFill>
                <a:cs typeface="Arial" pitchFamily="34" charset="0"/>
              </a:rPr>
              <a:t>Internet </a:t>
            </a:r>
            <a:r>
              <a:rPr lang="de-DE" sz="1400" b="1" dirty="0" smtClean="0">
                <a:cs typeface="Arial" pitchFamily="34" charset="0"/>
              </a:rPr>
              <a:t>leicht </a:t>
            </a:r>
          </a:p>
          <a:p>
            <a:r>
              <a:rPr lang="de-DE" sz="1400" b="1" dirty="0" smtClean="0">
                <a:cs typeface="Arial" pitchFamily="34" charset="0"/>
              </a:rPr>
              <a:t>und schnell zu finden…</a:t>
            </a:r>
            <a:endParaRPr lang="de-DE" sz="1400" dirty="0">
              <a:cs typeface="Arial" pitchFamily="34" charset="0"/>
            </a:endParaRPr>
          </a:p>
        </p:txBody>
      </p:sp>
      <p:sp>
        <p:nvSpPr>
          <p:cNvPr id="38" name="Textfeld 3"/>
          <p:cNvSpPr txBox="1">
            <a:spLocks noChangeArrowheads="1"/>
          </p:cNvSpPr>
          <p:nvPr/>
        </p:nvSpPr>
        <p:spPr bwMode="auto">
          <a:xfrm>
            <a:off x="2000232" y="4214818"/>
            <a:ext cx="3286148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b="1" dirty="0" smtClean="0">
                <a:cs typeface="Arial" pitchFamily="34" charset="0"/>
              </a:rPr>
              <a:t>     …sie ersetzen aber nicht </a:t>
            </a:r>
          </a:p>
          <a:p>
            <a:r>
              <a:rPr lang="de-DE" sz="1400" b="1" dirty="0" smtClean="0">
                <a:cs typeface="Arial" pitchFamily="34" charset="0"/>
              </a:rPr>
              <a:t>den </a:t>
            </a:r>
            <a:r>
              <a:rPr lang="de-DE" sz="1600" b="1" dirty="0" smtClean="0">
                <a:solidFill>
                  <a:srgbClr val="C00000"/>
                </a:solidFill>
                <a:cs typeface="Arial" pitchFamily="34" charset="0"/>
              </a:rPr>
              <a:t>Erfahrungsaustausch </a:t>
            </a:r>
          </a:p>
          <a:p>
            <a:r>
              <a:rPr lang="de-DE" sz="1400" b="1" dirty="0" smtClean="0">
                <a:cs typeface="Arial" pitchFamily="34" charset="0"/>
              </a:rPr>
              <a:t>mit anderen </a:t>
            </a:r>
            <a:r>
              <a:rPr lang="de-DE" sz="1400" b="1" dirty="0" err="1" smtClean="0">
                <a:cs typeface="Arial" pitchFamily="34" charset="0"/>
              </a:rPr>
              <a:t>MAVen</a:t>
            </a:r>
            <a:r>
              <a:rPr lang="de-DE" sz="1400" b="1" dirty="0" smtClean="0">
                <a:cs typeface="Arial" pitchFamily="34" charset="0"/>
              </a:rPr>
              <a:t> bei MAV Tagungen</a:t>
            </a:r>
            <a:endParaRPr lang="de-DE" sz="1400" dirty="0">
              <a:cs typeface="Arial" pitchFamily="34" charset="0"/>
            </a:endParaRPr>
          </a:p>
        </p:txBody>
      </p:sp>
      <p:pic>
        <p:nvPicPr>
          <p:cNvPr id="40" name="Picture 12" descr="E:\Eigene Bilder\Symposium 2011\Rolle 2011-09-29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143380"/>
            <a:ext cx="809102" cy="738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4" name="Rechteck 43"/>
          <p:cNvSpPr/>
          <p:nvPr/>
        </p:nvSpPr>
        <p:spPr>
          <a:xfrm>
            <a:off x="142845" y="0"/>
            <a:ext cx="142844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22"/>
          <p:cNvSpPr txBox="1">
            <a:spLocks noChangeArrowheads="1"/>
          </p:cNvSpPr>
          <p:nvPr/>
        </p:nvSpPr>
        <p:spPr bwMode="auto">
          <a:xfrm>
            <a:off x="4786314" y="5286388"/>
            <a:ext cx="3357586" cy="73866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de-DE" sz="1400" b="1" i="1" dirty="0" smtClean="0">
                <a:cs typeface="Arial" pitchFamily="34" charset="0"/>
              </a:rPr>
              <a:t>Gut </a:t>
            </a:r>
            <a:r>
              <a:rPr lang="de-DE" sz="1400" b="1" i="1" dirty="0">
                <a:cs typeface="Arial" pitchFamily="34" charset="0"/>
              </a:rPr>
              <a:t>informierte Mitarbeitervertretungen </a:t>
            </a:r>
          </a:p>
          <a:p>
            <a:pPr algn="r"/>
            <a:r>
              <a:rPr lang="de-DE" sz="1400" b="1" i="1" dirty="0" smtClean="0">
                <a:solidFill>
                  <a:srgbClr val="C00000"/>
                </a:solidFill>
                <a:cs typeface="Arial" pitchFamily="34" charset="0"/>
              </a:rPr>
              <a:t>wissen</a:t>
            </a:r>
            <a:r>
              <a:rPr lang="de-DE" sz="1400" b="1" i="1" dirty="0" smtClean="0">
                <a:cs typeface="Arial" pitchFamily="34" charset="0"/>
              </a:rPr>
              <a:t> </a:t>
            </a:r>
            <a:r>
              <a:rPr lang="de-DE" sz="1400" b="1" i="1" dirty="0">
                <a:cs typeface="Arial" pitchFamily="34" charset="0"/>
              </a:rPr>
              <a:t>um ihre Rechte und lassen sich </a:t>
            </a:r>
            <a:endParaRPr lang="de-DE" sz="1400" b="1" i="1" dirty="0" smtClean="0">
              <a:cs typeface="Arial" pitchFamily="34" charset="0"/>
            </a:endParaRPr>
          </a:p>
          <a:p>
            <a:pPr algn="r"/>
            <a:r>
              <a:rPr lang="de-DE" sz="1400" b="1" i="1" dirty="0" smtClean="0">
                <a:cs typeface="Arial" pitchFamily="34" charset="0"/>
              </a:rPr>
              <a:t>nicht einschüchtern</a:t>
            </a:r>
            <a:endParaRPr lang="de-DE" sz="1400" b="1" i="1" dirty="0">
              <a:cs typeface="Arial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785794"/>
            <a:ext cx="1787855" cy="17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0" y="0"/>
            <a:ext cx="3428992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1142955" y="1643053"/>
            <a:ext cx="6929486" cy="2643206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9" name="Rechteck 21"/>
          <p:cNvSpPr>
            <a:spLocks noChangeArrowheads="1"/>
          </p:cNvSpPr>
          <p:nvPr/>
        </p:nvSpPr>
        <p:spPr bwMode="auto">
          <a:xfrm>
            <a:off x="1857356" y="3643314"/>
            <a:ext cx="6429375" cy="1143000"/>
          </a:xfrm>
          <a:prstGeom prst="rect">
            <a:avLst/>
          </a:prstGeom>
          <a:solidFill>
            <a:srgbClr val="F2F2F2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77830" name="Picture 3" descr="C:\Users\Gisbert\Desktop\freie Bilder_pixabay\3d Männchen\computer-1015304_1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81" y="4851402"/>
            <a:ext cx="85725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571606" y="1785939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Die Zusammenstellung bezieht sich auf die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77832" name="Rechteck 466"/>
          <p:cNvSpPr>
            <a:spLocks noChangeArrowheads="1"/>
          </p:cNvSpPr>
          <p:nvPr/>
        </p:nvSpPr>
        <p:spPr bwMode="auto">
          <a:xfrm>
            <a:off x="2000231" y="3071814"/>
            <a:ext cx="542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C00000"/>
                </a:solidFill>
              </a:rPr>
              <a:t>Zur Vertiefung ist empfohlen, </a:t>
            </a:r>
            <a:r>
              <a:rPr lang="de-DE" sz="1200" dirty="0" smtClean="0">
                <a:solidFill>
                  <a:srgbClr val="C00000"/>
                </a:solidFill>
              </a:rPr>
              <a:t>die aktuellen </a:t>
            </a:r>
            <a:r>
              <a:rPr lang="de-DE" sz="1200" dirty="0">
                <a:solidFill>
                  <a:srgbClr val="C00000"/>
                </a:solidFill>
              </a:rPr>
              <a:t>Texte und Kommentierungen der Regelungen </a:t>
            </a:r>
            <a:r>
              <a:rPr lang="de-DE" sz="1200" dirty="0" smtClean="0">
                <a:solidFill>
                  <a:srgbClr val="C00000"/>
                </a:solidFill>
              </a:rPr>
              <a:t> ergänzend zu </a:t>
            </a:r>
            <a:r>
              <a:rPr lang="de-DE" sz="1200" dirty="0">
                <a:solidFill>
                  <a:srgbClr val="C00000"/>
                </a:solidFill>
              </a:rPr>
              <a:t>nutzen</a:t>
            </a:r>
            <a:endParaRPr lang="de-DE" sz="1200" dirty="0"/>
          </a:p>
        </p:txBody>
      </p:sp>
      <p:sp>
        <p:nvSpPr>
          <p:cNvPr id="77833" name="Rechteck 5"/>
          <p:cNvSpPr>
            <a:spLocks noChangeArrowheads="1"/>
          </p:cNvSpPr>
          <p:nvPr/>
        </p:nvSpPr>
        <p:spPr bwMode="auto">
          <a:xfrm>
            <a:off x="2000231" y="2000252"/>
            <a:ext cx="4857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dirty="0"/>
              <a:t>Regelungen zum Arbeitsrecht </a:t>
            </a:r>
            <a:r>
              <a:rPr lang="de-DE" sz="1600" dirty="0">
                <a:solidFill>
                  <a:srgbClr val="0000FF"/>
                </a:solidFill>
              </a:rPr>
              <a:t>in der Evangelischen Kirche im Rheinland</a:t>
            </a:r>
            <a:endParaRPr lang="de-DE" sz="1400" dirty="0">
              <a:solidFill>
                <a:srgbClr val="C00000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285981" y="1000127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Hinweise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28794" y="1214439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für die Nutzer</a:t>
            </a:r>
          </a:p>
        </p:txBody>
      </p:sp>
      <p:sp>
        <p:nvSpPr>
          <p:cNvPr id="77836" name="Rechteck 466"/>
          <p:cNvSpPr>
            <a:spLocks noChangeArrowheads="1"/>
          </p:cNvSpPr>
          <p:nvPr/>
        </p:nvSpPr>
        <p:spPr bwMode="auto">
          <a:xfrm>
            <a:off x="2000211" y="2643185"/>
            <a:ext cx="557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 dirty="0"/>
              <a:t>Es handelt sich um eine vereinfachte Darstellung der Bestimmungen des </a:t>
            </a:r>
            <a:r>
              <a:rPr lang="de-DE" sz="1200" dirty="0" smtClean="0"/>
              <a:t>MVG, </a:t>
            </a:r>
          </a:p>
          <a:p>
            <a:r>
              <a:rPr lang="de-DE" sz="1200" dirty="0" smtClean="0"/>
              <a:t>der Wahlordnung und </a:t>
            </a:r>
            <a:r>
              <a:rPr lang="de-DE" sz="1200" dirty="0"/>
              <a:t>ARRG der </a:t>
            </a:r>
            <a:r>
              <a:rPr lang="de-DE" sz="1200" dirty="0" err="1" smtClean="0"/>
              <a:t>EKiR</a:t>
            </a:r>
            <a:r>
              <a:rPr lang="de-DE" sz="1200" dirty="0" smtClean="0"/>
              <a:t>, jeweils </a:t>
            </a:r>
            <a:r>
              <a:rPr lang="de-DE" sz="1200" dirty="0"/>
              <a:t>ohne Anspruch auf Richtigkeit</a:t>
            </a:r>
          </a:p>
        </p:txBody>
      </p:sp>
      <p:sp>
        <p:nvSpPr>
          <p:cNvPr id="77837" name="Rechteck 466"/>
          <p:cNvSpPr>
            <a:spLocks noChangeArrowheads="1"/>
          </p:cNvSpPr>
          <p:nvPr/>
        </p:nvSpPr>
        <p:spPr bwMode="auto">
          <a:xfrm>
            <a:off x="2000231" y="3786189"/>
            <a:ext cx="6429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/>
              <a:t>Der Foliensatz ist für die Nutzung von Mitarbeitervertretungen </a:t>
            </a:r>
            <a:r>
              <a:rPr lang="de-DE" sz="1200">
                <a:solidFill>
                  <a:srgbClr val="0000FF"/>
                </a:solidFill>
              </a:rPr>
              <a:t>freigegeben </a:t>
            </a:r>
          </a:p>
        </p:txBody>
      </p:sp>
      <p:sp>
        <p:nvSpPr>
          <p:cNvPr id="77838" name="Rechteck 466"/>
          <p:cNvSpPr>
            <a:spLocks noChangeArrowheads="1"/>
          </p:cNvSpPr>
          <p:nvPr/>
        </p:nvSpPr>
        <p:spPr bwMode="auto">
          <a:xfrm>
            <a:off x="4071935" y="4000502"/>
            <a:ext cx="407192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dirty="0"/>
              <a:t>Für  </a:t>
            </a:r>
            <a:r>
              <a:rPr lang="de-DE" sz="1200" b="1" dirty="0">
                <a:solidFill>
                  <a:srgbClr val="C00000"/>
                </a:solidFill>
              </a:rPr>
              <a:t>MAV-Seminare im Bereich der </a:t>
            </a:r>
            <a:r>
              <a:rPr lang="de-DE" sz="1200" b="1" dirty="0" err="1">
                <a:solidFill>
                  <a:srgbClr val="C00000"/>
                </a:solidFill>
              </a:rPr>
              <a:t>EKiR</a:t>
            </a:r>
            <a:r>
              <a:rPr lang="de-DE" sz="1200" b="1" dirty="0">
                <a:solidFill>
                  <a:srgbClr val="C00000"/>
                </a:solidFill>
              </a:rPr>
              <a:t> </a:t>
            </a:r>
            <a:r>
              <a:rPr lang="de-DE" sz="1200" dirty="0" smtClean="0"/>
              <a:t>können weitere Zusammenstellungen </a:t>
            </a:r>
            <a:r>
              <a:rPr lang="de-DE" sz="1200" dirty="0"/>
              <a:t>als animierte PowerPoint Präsentation erbeten werden. </a:t>
            </a:r>
          </a:p>
        </p:txBody>
      </p:sp>
      <p:sp>
        <p:nvSpPr>
          <p:cNvPr id="77839" name="Rechteck 13"/>
          <p:cNvSpPr>
            <a:spLocks noChangeArrowheads="1"/>
          </p:cNvSpPr>
          <p:nvPr/>
        </p:nvSpPr>
        <p:spPr bwMode="auto">
          <a:xfrm>
            <a:off x="4643419" y="4857752"/>
            <a:ext cx="37147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i="1" dirty="0"/>
              <a:t>Gisbert Fischer </a:t>
            </a:r>
            <a:r>
              <a:rPr lang="de-DE" sz="1200" u="sng" dirty="0">
                <a:solidFill>
                  <a:srgbClr val="0000FF"/>
                </a:solidFill>
              </a:rPr>
              <a:t>mailto:bilderwerkstatt@t-online.de</a:t>
            </a:r>
            <a:endParaRPr lang="de-DE" sz="1200" dirty="0">
              <a:solidFill>
                <a:srgbClr val="0000FF"/>
              </a:solidFill>
            </a:endParaRPr>
          </a:p>
        </p:txBody>
      </p:sp>
      <p:pic>
        <p:nvPicPr>
          <p:cNvPr id="778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481" y="428627"/>
            <a:ext cx="179863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1" name="Rechteck 466"/>
          <p:cNvSpPr>
            <a:spLocks noChangeArrowheads="1"/>
          </p:cNvSpPr>
          <p:nvPr/>
        </p:nvSpPr>
        <p:spPr bwMode="auto">
          <a:xfrm>
            <a:off x="2571715" y="5500705"/>
            <a:ext cx="385765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000" dirty="0"/>
              <a:t>Bilder, Fotos und Graphiken </a:t>
            </a:r>
            <a:endParaRPr lang="de-DE" sz="1000" dirty="0" smtClean="0"/>
          </a:p>
          <a:p>
            <a:r>
              <a:rPr lang="de-DE" sz="1000" dirty="0" smtClean="0"/>
              <a:t>sind </a:t>
            </a:r>
            <a:r>
              <a:rPr lang="de-DE" sz="1000" dirty="0"/>
              <a:t>lizenzfrei </a:t>
            </a:r>
            <a:r>
              <a:rPr lang="de-DE" sz="1000" dirty="0" smtClean="0"/>
              <a:t>zur Nutzung freigegeben von </a:t>
            </a:r>
            <a:r>
              <a:rPr lang="de-DE" sz="1000" dirty="0" smtClean="0">
                <a:hlinkClick r:id="rId4"/>
              </a:rPr>
              <a:t>https</a:t>
            </a:r>
            <a:r>
              <a:rPr lang="de-DE" sz="1000" dirty="0">
                <a:hlinkClick r:id="rId4"/>
              </a:rPr>
              <a:t>://</a:t>
            </a:r>
            <a:r>
              <a:rPr lang="de-DE" sz="1000" dirty="0" smtClean="0">
                <a:hlinkClick r:id="rId4"/>
              </a:rPr>
              <a:t>pixabay.com/de</a:t>
            </a:r>
            <a:endParaRPr lang="de-DE" sz="1000" dirty="0" smtClean="0"/>
          </a:p>
          <a:p>
            <a:r>
              <a:rPr lang="de-DE" sz="1000" dirty="0" smtClean="0"/>
              <a:t>…mit Dank an die Urheber</a:t>
            </a:r>
            <a:endParaRPr lang="de-DE" sz="1000" dirty="0">
              <a:solidFill>
                <a:srgbClr val="0000FF"/>
              </a:solidFill>
            </a:endParaRPr>
          </a:p>
        </p:txBody>
      </p:sp>
      <p:sp>
        <p:nvSpPr>
          <p:cNvPr id="77842" name="Rechteck 17"/>
          <p:cNvSpPr>
            <a:spLocks noChangeArrowheads="1"/>
          </p:cNvSpPr>
          <p:nvPr/>
        </p:nvSpPr>
        <p:spPr bwMode="auto">
          <a:xfrm>
            <a:off x="6500794" y="2428877"/>
            <a:ext cx="11462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rgbClr val="C00000"/>
                </a:solidFill>
              </a:rPr>
              <a:t>Stand: </a:t>
            </a:r>
            <a:r>
              <a:rPr lang="de-DE" sz="1200" dirty="0" smtClean="0">
                <a:solidFill>
                  <a:srgbClr val="C00000"/>
                </a:solidFill>
              </a:rPr>
              <a:t>2017/18</a:t>
            </a:r>
            <a:endParaRPr lang="de-DE" sz="1200" dirty="0">
              <a:solidFill>
                <a:srgbClr val="C00000"/>
              </a:solidFill>
            </a:endParaRPr>
          </a:p>
        </p:txBody>
      </p:sp>
      <p:pic>
        <p:nvPicPr>
          <p:cNvPr id="77843" name="Picture 2" descr="C:\Users\Gisbert\Desktop\freie Bilder_pixabay\Fragezeichen ua\emoticon-1392280_64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4" y="4357689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hteck 21"/>
          <p:cNvSpPr/>
          <p:nvPr/>
        </p:nvSpPr>
        <p:spPr>
          <a:xfrm>
            <a:off x="142845" y="0"/>
            <a:ext cx="142844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1"/>
          <p:cNvSpPr>
            <a:spLocks noChangeArrowheads="1"/>
          </p:cNvSpPr>
          <p:nvPr/>
        </p:nvSpPr>
        <p:spPr bwMode="auto">
          <a:xfrm>
            <a:off x="0" y="0"/>
            <a:ext cx="2571736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2000232" y="1000108"/>
            <a:ext cx="6572296" cy="428628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1928794" y="2500306"/>
            <a:ext cx="685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i="1" dirty="0" smtClean="0"/>
              <a:t>Für diese Beschäftigten haben Betriebsverfassungsgesetz und Tarifverträge keine Gültigkeit. „Tarife“ werden auf Grundlage von den Kirchen selber gesetzten Arbeitsrechtsregelungen, </a:t>
            </a:r>
          </a:p>
          <a:p>
            <a:r>
              <a:rPr lang="de-DE" sz="1400" i="1" dirty="0" smtClean="0"/>
              <a:t>dem sogenannten „</a:t>
            </a:r>
            <a:r>
              <a:rPr lang="de-DE" sz="1400" b="1" i="1" dirty="0" smtClean="0"/>
              <a:t>3.Weg“ </a:t>
            </a:r>
            <a:r>
              <a:rPr lang="de-DE" sz="1400" i="1" dirty="0" smtClean="0"/>
              <a:t>festgelegt. Nicht das </a:t>
            </a:r>
            <a:r>
              <a:rPr lang="de-DE" sz="1400" i="1" dirty="0" smtClean="0">
                <a:ea typeface="Times New Roman" pitchFamily="18" charset="0"/>
                <a:cs typeface="Arial" pitchFamily="34" charset="0"/>
              </a:rPr>
              <a:t>BetrVG regelt d</a:t>
            </a:r>
            <a:r>
              <a:rPr lang="de-DE" sz="1400" i="1" dirty="0" smtClean="0"/>
              <a:t>ie Mitbestimmungsrechte </a:t>
            </a:r>
          </a:p>
          <a:p>
            <a:r>
              <a:rPr lang="de-DE" sz="1400" i="1" dirty="0" smtClean="0"/>
              <a:t>der Beschäftigten, sondern das Mitarbeitervertretungsgesetz. </a:t>
            </a:r>
          </a:p>
        </p:txBody>
      </p:sp>
      <p:sp>
        <p:nvSpPr>
          <p:cNvPr id="6" name="Rechteck 5"/>
          <p:cNvSpPr/>
          <p:nvPr/>
        </p:nvSpPr>
        <p:spPr>
          <a:xfrm>
            <a:off x="1928794" y="3500438"/>
            <a:ext cx="66437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Deshalb ist bei Kirche &amp; Diakonie rund um das Arbeitsrecht </a:t>
            </a:r>
            <a:r>
              <a:rPr lang="de-DE" sz="1400" b="1" i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„Alles anders“ 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i="1" dirty="0" smtClean="0">
                <a:ea typeface="Calibri" pitchFamily="34" charset="0"/>
                <a:cs typeface="Arial" pitchFamily="34" charset="0"/>
              </a:rPr>
              <a:t>So ist </a:t>
            </a:r>
            <a:r>
              <a:rPr lang="de-DE" sz="1400" i="1" dirty="0" err="1" smtClean="0">
                <a:ea typeface="Calibri" pitchFamily="34" charset="0"/>
                <a:cs typeface="Arial" pitchFamily="34" charset="0"/>
              </a:rPr>
              <a:t>zb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. die sonst in Betrieben übliche Präsenz der Gewerkschaft über Vertrauensleute,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i="1" dirty="0" smtClean="0">
                <a:ea typeface="Calibri" pitchFamily="34" charset="0"/>
                <a:cs typeface="Arial" pitchFamily="34" charset="0"/>
              </a:rPr>
              <a:t>in Kirchlichen Dienststellen und Einrichtungen der Diakonie nicht vorhanden. Es gibt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i="1" dirty="0" smtClean="0">
                <a:ea typeface="Calibri" pitchFamily="34" charset="0"/>
                <a:cs typeface="Arial" pitchFamily="34" charset="0"/>
              </a:rPr>
              <a:t>keine Betriebsgruppen, keine Fachgruppen oder Tarifkommissionen der Gewerkschaft,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i="1" dirty="0" smtClean="0">
                <a:ea typeface="Calibri" pitchFamily="34" charset="0"/>
                <a:cs typeface="Arial" pitchFamily="34" charset="0"/>
              </a:rPr>
              <a:t>die Forderungen der Beschäftigten in Tarifverhandlungen eingebringen könnten.</a:t>
            </a:r>
            <a:endParaRPr lang="de-DE" sz="1400" i="1" dirty="0" smtClean="0">
              <a:cs typeface="Arial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14678" y="1428736"/>
            <a:ext cx="2786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smtClean="0">
                <a:solidFill>
                  <a:srgbClr val="C00000"/>
                </a:solidFill>
              </a:rPr>
              <a:t>sind kein Gewerkschafts-Ersatz</a:t>
            </a:r>
            <a:endParaRPr lang="de-DE" sz="1600" b="1" dirty="0">
              <a:solidFill>
                <a:srgbClr val="C00000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1928794" y="2214554"/>
            <a:ext cx="6215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/>
              <a:t>Rund 1.3 Mill. Menschen arbeiten bei Kirchen und ihren Wohlfahrtsverbänden. </a:t>
            </a:r>
          </a:p>
        </p:txBody>
      </p:sp>
      <p:grpSp>
        <p:nvGrpSpPr>
          <p:cNvPr id="25" name="Gruppieren 24"/>
          <p:cNvGrpSpPr/>
          <p:nvPr/>
        </p:nvGrpSpPr>
        <p:grpSpPr>
          <a:xfrm>
            <a:off x="1857356" y="4786322"/>
            <a:ext cx="6929486" cy="1357322"/>
            <a:chOff x="1857356" y="4786322"/>
            <a:chExt cx="6929486" cy="1357322"/>
          </a:xfrm>
        </p:grpSpPr>
        <p:sp>
          <p:nvSpPr>
            <p:cNvPr id="15" name="Rechteck 14"/>
            <p:cNvSpPr/>
            <p:nvPr/>
          </p:nvSpPr>
          <p:spPr>
            <a:xfrm>
              <a:off x="1857356" y="4786322"/>
              <a:ext cx="6858048" cy="1357322"/>
            </a:xfrm>
            <a:prstGeom prst="rect">
              <a:avLst/>
            </a:prstGeom>
            <a:solidFill>
              <a:srgbClr val="FFFFE5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1928794" y="4929198"/>
              <a:ext cx="6858048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i="1" dirty="0" smtClean="0"/>
                <a:t>So besteht auch für die </a:t>
              </a:r>
              <a:r>
                <a:rPr lang="de-DE" sz="1400" b="1" i="1" dirty="0" smtClean="0">
                  <a:cs typeface="Arial" pitchFamily="34" charset="0"/>
                </a:rPr>
                <a:t>etwa 90.000 </a:t>
              </a:r>
              <a:r>
                <a:rPr lang="de-DE" sz="1400" i="1" dirty="0" smtClean="0"/>
                <a:t>Beschäftigten in der </a:t>
              </a:r>
              <a:r>
                <a:rPr lang="de-DE" sz="1400" i="1" dirty="0" err="1" smtClean="0"/>
                <a:t>EKiR</a:t>
              </a:r>
              <a:r>
                <a:rPr lang="de-DE" sz="1400" i="1" dirty="0" smtClean="0"/>
                <a:t> </a:t>
              </a:r>
              <a:r>
                <a:rPr lang="de-DE" sz="1400" i="1" dirty="0" smtClean="0"/>
                <a:t>und </a:t>
              </a:r>
              <a:r>
                <a:rPr lang="de-DE" sz="1400" i="1" dirty="0" smtClean="0"/>
                <a:t>ihrer Diakonie </a:t>
              </a:r>
              <a:endParaRPr lang="de-DE" sz="1400" i="1" dirty="0" smtClean="0"/>
            </a:p>
            <a:p>
              <a:r>
                <a:rPr lang="de-DE" sz="1400" i="1" dirty="0" smtClean="0"/>
                <a:t>keine </a:t>
              </a:r>
              <a:r>
                <a:rPr lang="de-DE" sz="1400" i="1" dirty="0" smtClean="0"/>
                <a:t>Möglichkeit „ihre“ Forderungen zu Gehör zu bringen. </a:t>
              </a:r>
            </a:p>
            <a:p>
              <a:r>
                <a:rPr lang="de-DE" sz="1400" b="1" i="1" dirty="0" err="1" smtClean="0"/>
                <a:t>Regio</a:t>
              </a:r>
              <a:r>
                <a:rPr lang="de-DE" sz="1400" b="1" i="1" dirty="0" smtClean="0"/>
                <a:t>-MAV und Gesamtausschuss können das nicht leisten</a:t>
              </a:r>
              <a:r>
                <a:rPr lang="de-DE" sz="1400" i="1" dirty="0" smtClean="0"/>
                <a:t>,- ihre Zuständigkeit ist </a:t>
              </a:r>
              <a:endParaRPr lang="de-DE" sz="1400" i="1" dirty="0" smtClean="0"/>
            </a:p>
            <a:p>
              <a:r>
                <a:rPr lang="de-DE" sz="1400" i="1" dirty="0" smtClean="0"/>
                <a:t>auf die </a:t>
              </a:r>
              <a:r>
                <a:rPr lang="de-DE" sz="1400" i="1" dirty="0" smtClean="0"/>
                <a:t>Umsetzung und Weiterentwicklung der (inner-) betrieblichen Mitbestimmung begrenzt. </a:t>
              </a:r>
              <a:endParaRPr lang="de-DE" sz="1400" dirty="0"/>
            </a:p>
          </p:txBody>
        </p:sp>
      </p:grpSp>
      <p:sp>
        <p:nvSpPr>
          <p:cNvPr id="22" name="Rechteck 21"/>
          <p:cNvSpPr/>
          <p:nvPr/>
        </p:nvSpPr>
        <p:spPr>
          <a:xfrm>
            <a:off x="2143108" y="1142984"/>
            <a:ext cx="3571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err="1" smtClean="0">
                <a:latin typeface="Arial Black" pitchFamily="34" charset="0"/>
              </a:rPr>
              <a:t>Regio</a:t>
            </a:r>
            <a:r>
              <a:rPr lang="de-DE" sz="1400" dirty="0" smtClean="0">
                <a:latin typeface="Arial Black" pitchFamily="34" charset="0"/>
              </a:rPr>
              <a:t>-MAV und Gesamtausschuss</a:t>
            </a:r>
            <a:endParaRPr lang="de-DE" sz="1400" dirty="0">
              <a:latin typeface="Arial Black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43314"/>
            <a:ext cx="1428760" cy="142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pic>
        <p:nvPicPr>
          <p:cNvPr id="19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857232"/>
            <a:ext cx="2550929" cy="928694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2143108" y="2786058"/>
            <a:ext cx="6715172" cy="1357322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Rechteck 21"/>
          <p:cNvSpPr>
            <a:spLocks noChangeArrowheads="1"/>
          </p:cNvSpPr>
          <p:nvPr/>
        </p:nvSpPr>
        <p:spPr bwMode="auto">
          <a:xfrm>
            <a:off x="0" y="0"/>
            <a:ext cx="2643174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5984" y="4572008"/>
            <a:ext cx="642942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Informationen z</a:t>
            </a: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u Fortbildungen, MAV-Tagungen aber auch zu arbeitsrechtlichen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Änderungen waren dem Zufall überlassen. Die selbstverständliche Zusammenarbeit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der Betriebsräte mit Ihrer Gewerkschaft,</a:t>
            </a:r>
            <a:r>
              <a:rPr kumimoji="0" lang="de-DE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waren</a:t>
            </a:r>
            <a:r>
              <a:rPr kumimoji="0" lang="de-DE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für die </a:t>
            </a:r>
            <a:r>
              <a:rPr kumimoji="0" lang="de-DE" sz="1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MAVen</a:t>
            </a:r>
            <a:r>
              <a:rPr kumimoji="0" lang="de-DE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von</a:t>
            </a: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kirchlichen- und diakonischen Einrichtungen nicht nur unerwünscht,- sondern konnte durchaus zur 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unverhohlenen </a:t>
            </a:r>
            <a:r>
              <a:rPr lang="de-DE" sz="1400" b="1" i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Androhung von Repressalien 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führen.</a:t>
            </a:r>
            <a:endParaRPr kumimoji="0" lang="de-DE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85918" y="4286256"/>
            <a:ext cx="53578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Heute kaum noch vorstellbar, aber vor 2001 war das gängige Praxis. </a:t>
            </a:r>
            <a:endParaRPr kumimoji="0" lang="de-DE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143108" y="2000240"/>
            <a:ext cx="572310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i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…heute kaum zu glauben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,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   aber bis zum 22.09.2000 gab es keine Rechtsgrundlage für Kooperationen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   oder geregelter Zusammenarbeit von </a:t>
            </a:r>
            <a:r>
              <a:rPr lang="de-DE" sz="1400" i="1" dirty="0" err="1" smtClean="0">
                <a:ea typeface="Calibri" pitchFamily="34" charset="0"/>
                <a:cs typeface="Arial" pitchFamily="34" charset="0"/>
              </a:rPr>
              <a:t>MAVen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in der </a:t>
            </a:r>
            <a:r>
              <a:rPr lang="de-DE" sz="1400" i="1" dirty="0" err="1" smtClean="0">
                <a:ea typeface="Calibri" pitchFamily="34" charset="0"/>
                <a:cs typeface="Arial" pitchFamily="34" charset="0"/>
              </a:rPr>
              <a:t>EKiR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.</a:t>
            </a:r>
            <a:endParaRPr lang="de-DE" sz="1400" b="1" i="1" dirty="0" smtClean="0">
              <a:ea typeface="Calibri" pitchFamily="34" charset="0"/>
              <a:cs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285984" y="2857496"/>
            <a:ext cx="657229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Jegliche</a:t>
            </a:r>
            <a:r>
              <a:rPr kumimoji="0" lang="de-DE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Form der</a:t>
            </a: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Zusammenarbeit von </a:t>
            </a:r>
            <a:r>
              <a:rPr kumimoji="0" lang="de-DE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MAVen</a:t>
            </a:r>
            <a:r>
              <a:rPr kumimoji="0" 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wurde von den meisten Dienstgebern 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unterbunden, Freistellungsanträge für derartige Versammlungen </a:t>
            </a: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als Privatsache abgetan und regelmäßig abgelehnt. 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Mit dem Hinweis auf die „nur“ innerbetriebliche Zuständigkeit der MAV wurde jeder außerbetriebliche MAV-Kontakt als „gewerkschaftliche 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Konspiration“ 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angesehen und behindert.</a:t>
            </a:r>
            <a:endParaRPr kumimoji="0" lang="de-DE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071694"/>
            <a:ext cx="1071570" cy="106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357422" y="928670"/>
            <a:ext cx="6215106" cy="571504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9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500042"/>
            <a:ext cx="3479623" cy="1266795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5" name="Rechteck 24"/>
          <p:cNvSpPr/>
          <p:nvPr/>
        </p:nvSpPr>
        <p:spPr>
          <a:xfrm>
            <a:off x="2285984" y="5786454"/>
            <a:ext cx="6215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Das alles hat sich 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seit 2002, durch 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die Arbeit der </a:t>
            </a:r>
            <a:r>
              <a:rPr lang="de-DE" sz="1400" b="1" i="1" dirty="0" err="1" smtClean="0">
                <a:ea typeface="Calibri" pitchFamily="34" charset="0"/>
                <a:cs typeface="Arial" pitchFamily="34" charset="0"/>
              </a:rPr>
              <a:t>Regio-MAVen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 positiv verändert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1928794" y="4071942"/>
            <a:ext cx="6572296" cy="714380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Rechteck 21"/>
          <p:cNvSpPr>
            <a:spLocks noChangeArrowheads="1"/>
          </p:cNvSpPr>
          <p:nvPr/>
        </p:nvSpPr>
        <p:spPr bwMode="auto">
          <a:xfrm>
            <a:off x="0" y="0"/>
            <a:ext cx="2643174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071670" y="3000372"/>
            <a:ext cx="65722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Erst 2011 wurde auch in der </a:t>
            </a:r>
            <a:r>
              <a:rPr lang="de-DE" sz="1400" b="1" i="1" dirty="0" err="1" smtClean="0">
                <a:ea typeface="Calibri" pitchFamily="34" charset="0"/>
                <a:cs typeface="Arial" pitchFamily="34" charset="0"/>
              </a:rPr>
              <a:t>EKiR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 ein Gesamtausschuss gebildet,</a:t>
            </a:r>
          </a:p>
          <a:p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der die </a:t>
            </a:r>
            <a:r>
              <a:rPr lang="de-DE" sz="1400" b="1" i="1" dirty="0" err="1" smtClean="0">
                <a:ea typeface="Calibri" pitchFamily="34" charset="0"/>
                <a:cs typeface="Arial" pitchFamily="34" charset="0"/>
              </a:rPr>
              <a:t>MAVen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 der verfassten Kirche </a:t>
            </a:r>
            <a:r>
              <a:rPr lang="de-DE" sz="1400" b="1" i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und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 die </a:t>
            </a:r>
            <a:r>
              <a:rPr lang="de-DE" sz="1400" b="1" i="1" dirty="0" err="1" smtClean="0">
                <a:ea typeface="Calibri" pitchFamily="34" charset="0"/>
                <a:cs typeface="Arial" pitchFamily="34" charset="0"/>
              </a:rPr>
              <a:t>MAVen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 der Einrichtungen der Diakonie </a:t>
            </a:r>
          </a:p>
          <a:p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auf Landeskirchen-Ebene vertritt.  </a:t>
            </a:r>
            <a:endParaRPr lang="de-DE" sz="1400" dirty="0"/>
          </a:p>
        </p:txBody>
      </p:sp>
      <p:sp>
        <p:nvSpPr>
          <p:cNvPr id="9" name="Rechteck 8"/>
          <p:cNvSpPr/>
          <p:nvPr/>
        </p:nvSpPr>
        <p:spPr>
          <a:xfrm>
            <a:off x="2071670" y="1785926"/>
            <a:ext cx="66437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i="1" dirty="0" smtClean="0">
                <a:cs typeface="Arial" pitchFamily="34" charset="0"/>
              </a:rPr>
              <a:t>Mit den Regionalversammlungen (</a:t>
            </a:r>
            <a:r>
              <a:rPr lang="de-DE" sz="1400" i="1" dirty="0" err="1" smtClean="0">
                <a:cs typeface="Arial" pitchFamily="34" charset="0"/>
              </a:rPr>
              <a:t>Regio</a:t>
            </a:r>
            <a:r>
              <a:rPr lang="de-DE" sz="1400" i="1" dirty="0" smtClean="0">
                <a:cs typeface="Arial" pitchFamily="34" charset="0"/>
              </a:rPr>
              <a:t>-MAV) in den Kirchenkreisen </a:t>
            </a:r>
          </a:p>
          <a:p>
            <a:r>
              <a:rPr lang="de-DE" sz="1400" i="1" dirty="0" smtClean="0">
                <a:ea typeface="Calibri" pitchFamily="34" charset="0"/>
                <a:cs typeface="Arial" pitchFamily="34" charset="0"/>
              </a:rPr>
              <a:t>hat sich im 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Sept.2000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auch auf Landeskirchen-Ebene eine </a:t>
            </a:r>
            <a:r>
              <a:rPr lang="de-DE" sz="1400" b="1" i="1" dirty="0" smtClean="0">
                <a:ea typeface="Calibri" pitchFamily="34" charset="0"/>
                <a:cs typeface="Arial" pitchFamily="34" charset="0"/>
              </a:rPr>
              <a:t>überregionale Vertretung </a:t>
            </a:r>
          </a:p>
          <a:p>
            <a:r>
              <a:rPr lang="de-DE" sz="1400" i="1" dirty="0" smtClean="0">
                <a:ea typeface="Calibri" pitchFamily="34" charset="0"/>
                <a:cs typeface="Arial" pitchFamily="34" charset="0"/>
              </a:rPr>
              <a:t>für die </a:t>
            </a:r>
            <a:r>
              <a:rPr lang="de-DE" sz="1400" i="1" dirty="0" err="1" smtClean="0">
                <a:ea typeface="Calibri" pitchFamily="34" charset="0"/>
                <a:cs typeface="Arial" pitchFamily="34" charset="0"/>
              </a:rPr>
              <a:t>MAVen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In der </a:t>
            </a:r>
            <a:r>
              <a:rPr lang="de-DE" sz="1400" i="1" dirty="0" err="1" smtClean="0">
                <a:ea typeface="Calibri" pitchFamily="34" charset="0"/>
                <a:cs typeface="Arial" pitchFamily="34" charset="0"/>
              </a:rPr>
              <a:t>EKiR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und ihrer Diakonie konstituiert. Der „</a:t>
            </a:r>
            <a:r>
              <a:rPr lang="de-DE" sz="1400" b="1" i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Landeskirchliche Beirat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“ </a:t>
            </a:r>
          </a:p>
          <a:p>
            <a:r>
              <a:rPr lang="de-DE" sz="1400" i="1" dirty="0" smtClean="0">
                <a:ea typeface="Calibri" pitchFamily="34" charset="0"/>
                <a:cs typeface="Arial" pitchFamily="34" charset="0"/>
              </a:rPr>
              <a:t>entsprach allerdings in seiner zugewiesenen Aufgabenstellung, nicht den Vorstellungen </a:t>
            </a:r>
          </a:p>
          <a:p>
            <a:r>
              <a:rPr lang="de-DE" sz="1400" i="1" dirty="0" smtClean="0">
                <a:ea typeface="Calibri" pitchFamily="34" charset="0"/>
                <a:cs typeface="Arial" pitchFamily="34" charset="0"/>
              </a:rPr>
              <a:t>der </a:t>
            </a:r>
            <a:r>
              <a:rPr lang="de-DE" sz="1400" i="1" dirty="0" err="1" smtClean="0">
                <a:ea typeface="Calibri" pitchFamily="34" charset="0"/>
                <a:cs typeface="Arial" pitchFamily="34" charset="0"/>
              </a:rPr>
              <a:t>MAVen</a:t>
            </a:r>
            <a:r>
              <a:rPr lang="de-DE" sz="1400" i="1" dirty="0" smtClean="0">
                <a:ea typeface="Calibri" pitchFamily="34" charset="0"/>
                <a:cs typeface="Arial" pitchFamily="34" charset="0"/>
              </a:rPr>
              <a:t> von ihrer „Interessenvertretung“.</a:t>
            </a:r>
          </a:p>
        </p:txBody>
      </p:sp>
      <p:sp>
        <p:nvSpPr>
          <p:cNvPr id="11" name="Rechteck 10"/>
          <p:cNvSpPr/>
          <p:nvPr/>
        </p:nvSpPr>
        <p:spPr>
          <a:xfrm>
            <a:off x="2071670" y="4143380"/>
            <a:ext cx="635798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smtClean="0">
                <a:solidFill>
                  <a:srgbClr val="C00000"/>
                </a:solidFill>
              </a:rPr>
              <a:t>Gemeinsamer Gesamtausschuss </a:t>
            </a:r>
          </a:p>
          <a:p>
            <a:r>
              <a:rPr lang="de-DE" sz="1400" b="1" dirty="0" smtClean="0"/>
              <a:t>für die Evangelische Kirche im Rheinland und dem Diakonischen Werk der </a:t>
            </a:r>
            <a:r>
              <a:rPr lang="de-DE" sz="1400" b="1" dirty="0" err="1" smtClean="0"/>
              <a:t>EKiR</a:t>
            </a:r>
            <a:endParaRPr lang="de-DE" sz="1400" b="1" dirty="0"/>
          </a:p>
        </p:txBody>
      </p:sp>
      <p:sp>
        <p:nvSpPr>
          <p:cNvPr id="12" name="Rechteck 11"/>
          <p:cNvSpPr/>
          <p:nvPr/>
        </p:nvSpPr>
        <p:spPr>
          <a:xfrm>
            <a:off x="2071670" y="4786322"/>
            <a:ext cx="67866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i="1" dirty="0" smtClean="0"/>
              <a:t>Der Gesamtausschuss ist das Sprachrohr und der "Anwalt" für die 90.000 Beschäftigten </a:t>
            </a:r>
          </a:p>
          <a:p>
            <a:r>
              <a:rPr lang="de-DE" sz="1400" i="1" dirty="0" smtClean="0"/>
              <a:t>bei Kirche &amp; Diakonie gegenüber der Landessynode, Landeskirchenamt und der Diakonie  </a:t>
            </a:r>
          </a:p>
          <a:p>
            <a:r>
              <a:rPr lang="de-DE" sz="1400" i="1" dirty="0" smtClean="0"/>
              <a:t>in allen Fragen, die die Beschäftigten in Verbindung mit der Mitbestimmung betreffen. </a:t>
            </a:r>
            <a:endParaRPr lang="de-DE" sz="1400" i="1" dirty="0"/>
          </a:p>
        </p:txBody>
      </p:sp>
      <p:sp>
        <p:nvSpPr>
          <p:cNvPr id="13" name="Rechteck 12"/>
          <p:cNvSpPr/>
          <p:nvPr/>
        </p:nvSpPr>
        <p:spPr>
          <a:xfrm>
            <a:off x="2071670" y="5500702"/>
            <a:ext cx="65722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i="1" dirty="0" smtClean="0"/>
              <a:t>In enger Zusammenarbeit mit den </a:t>
            </a:r>
            <a:r>
              <a:rPr lang="de-DE" sz="1400" i="1" dirty="0" err="1" smtClean="0"/>
              <a:t>Regio-MAVen</a:t>
            </a:r>
            <a:r>
              <a:rPr lang="de-DE" sz="1400" i="1" dirty="0" smtClean="0"/>
              <a:t> vertritt der Gesamtausschuss (</a:t>
            </a:r>
            <a:r>
              <a:rPr lang="de-DE" sz="1400" i="1" dirty="0" err="1" smtClean="0"/>
              <a:t>GesA</a:t>
            </a:r>
            <a:r>
              <a:rPr lang="de-DE" sz="1400" i="1" dirty="0" smtClean="0"/>
              <a:t>),</a:t>
            </a:r>
          </a:p>
          <a:p>
            <a:r>
              <a:rPr lang="de-DE" sz="1400" i="1" dirty="0" smtClean="0"/>
              <a:t>die Mitarbeitervertretungen in den Gemeinden, Kirchenkreisen, ev. Verbänden der </a:t>
            </a:r>
            <a:r>
              <a:rPr lang="de-DE" sz="1400" i="1" dirty="0" err="1" smtClean="0"/>
              <a:t>EKiR</a:t>
            </a:r>
            <a:r>
              <a:rPr lang="de-DE" sz="1400" i="1" dirty="0" smtClean="0"/>
              <a:t> </a:t>
            </a:r>
          </a:p>
          <a:p>
            <a:r>
              <a:rPr lang="de-DE" sz="1400" i="1" dirty="0" smtClean="0"/>
              <a:t>und in den Einrichtungen der Diakonie im Rheinland</a:t>
            </a:r>
            <a:endParaRPr lang="de-DE" sz="1400" i="1" dirty="0"/>
          </a:p>
        </p:txBody>
      </p:sp>
      <p:sp>
        <p:nvSpPr>
          <p:cNvPr id="19" name="Rechteck 18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43248"/>
            <a:ext cx="1431999" cy="142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143108" y="785794"/>
            <a:ext cx="6215106" cy="571504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7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57166"/>
            <a:ext cx="3479623" cy="1266795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2143108" y="3429000"/>
            <a:ext cx="6572296" cy="1643074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Rechteck 21"/>
          <p:cNvSpPr>
            <a:spLocks noChangeArrowheads="1"/>
          </p:cNvSpPr>
          <p:nvPr/>
        </p:nvSpPr>
        <p:spPr bwMode="auto">
          <a:xfrm>
            <a:off x="0" y="0"/>
            <a:ext cx="2643174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2285984" y="857232"/>
            <a:ext cx="6286544" cy="428628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2214546" y="164305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600" b="1" dirty="0" smtClean="0"/>
              <a:t>§ 54 MVG  Bildung von Gesamtausschüssen</a:t>
            </a:r>
            <a:endParaRPr lang="de-DE" sz="1600" b="1" dirty="0"/>
          </a:p>
        </p:txBody>
      </p:sp>
      <p:sp>
        <p:nvSpPr>
          <p:cNvPr id="17" name="Rechteck 16"/>
          <p:cNvSpPr/>
          <p:nvPr/>
        </p:nvSpPr>
        <p:spPr>
          <a:xfrm>
            <a:off x="2214546" y="1928802"/>
            <a:ext cx="6572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( 1 ) </a:t>
            </a:r>
            <a:r>
              <a:rPr lang="de-DE" sz="1400" dirty="0" smtClean="0"/>
              <a:t>Im Bereich der Gliedkirchen, des jeweiligen Diakonischen Werks </a:t>
            </a:r>
          </a:p>
          <a:p>
            <a:r>
              <a:rPr lang="de-DE" sz="1400" b="1" dirty="0" smtClean="0"/>
              <a:t>oder für beide Bereiche gemeinsam </a:t>
            </a:r>
            <a:r>
              <a:rPr lang="de-DE" sz="1400" dirty="0" smtClean="0"/>
              <a:t>ist ein Gesamtausschuss der Mitarbeitervertretung </a:t>
            </a:r>
          </a:p>
          <a:p>
            <a:r>
              <a:rPr lang="de-DE" sz="1400" dirty="0" smtClean="0"/>
              <a:t>im kirchlichen und diakonischen Bereich zu bilden. Einzelheiten über Aufgaben, Bildung </a:t>
            </a:r>
          </a:p>
          <a:p>
            <a:r>
              <a:rPr lang="de-DE" sz="1400" dirty="0" smtClean="0"/>
              <a:t>und Zusammensetzung des Gesamtausschusses </a:t>
            </a:r>
            <a:r>
              <a:rPr lang="de-DE" sz="1400" b="1" dirty="0" smtClean="0">
                <a:solidFill>
                  <a:srgbClr val="C00000"/>
                </a:solidFill>
              </a:rPr>
              <a:t>regeln die Gliedkirchen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24" name="Rechteck 23"/>
          <p:cNvSpPr/>
          <p:nvPr/>
        </p:nvSpPr>
        <p:spPr>
          <a:xfrm>
            <a:off x="2214546" y="3500438"/>
            <a:ext cx="65722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(1) </a:t>
            </a:r>
            <a:r>
              <a:rPr lang="de-DE" sz="1400" dirty="0" smtClean="0"/>
              <a:t>Für die Wahrnehmung der Aufgaben nach § 55 a bis c und e MVG-EKD wird für </a:t>
            </a:r>
          </a:p>
          <a:p>
            <a:r>
              <a:rPr lang="de-DE" sz="1400" dirty="0" smtClean="0"/>
              <a:t>den Bereich der </a:t>
            </a:r>
            <a:r>
              <a:rPr lang="de-DE" sz="1400" b="1" dirty="0" smtClean="0"/>
              <a:t>Evangelischen Kirche im Rheinland und des Diakonischen Werkes </a:t>
            </a:r>
            <a:r>
              <a:rPr lang="de-DE" sz="1400" dirty="0" smtClean="0"/>
              <a:t>Rheinland-Westfalen-Lippe ein Gesamtausschuss der Mitarbeitervertretungen gebildet. </a:t>
            </a:r>
            <a:endParaRPr lang="de-DE" sz="1400" dirty="0"/>
          </a:p>
        </p:txBody>
      </p:sp>
      <p:sp>
        <p:nvSpPr>
          <p:cNvPr id="25" name="Rechteck 24"/>
          <p:cNvSpPr/>
          <p:nvPr/>
        </p:nvSpPr>
        <p:spPr>
          <a:xfrm>
            <a:off x="2214546" y="4286256"/>
            <a:ext cx="64294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(2) </a:t>
            </a:r>
            <a:r>
              <a:rPr lang="de-DE" sz="1400" dirty="0" smtClean="0"/>
              <a:t>Der Gesamtausschuss besteht aus </a:t>
            </a:r>
            <a:r>
              <a:rPr lang="de-DE" sz="1400" b="1" dirty="0" smtClean="0">
                <a:solidFill>
                  <a:srgbClr val="C00000"/>
                </a:solidFill>
              </a:rPr>
              <a:t>fünfzehn Mitgliedern</a:t>
            </a:r>
            <a:r>
              <a:rPr lang="de-DE" sz="1400" dirty="0" smtClean="0"/>
              <a:t>. Sie werden von einer Wahlversammlung gewählt. Den Mitgliedern ist die </a:t>
            </a:r>
            <a:r>
              <a:rPr lang="de-DE" sz="1400" b="1" dirty="0" smtClean="0"/>
              <a:t>notwendige Dienstbefreiung </a:t>
            </a:r>
          </a:p>
          <a:p>
            <a:r>
              <a:rPr lang="de-DE" sz="1400" dirty="0" smtClean="0"/>
              <a:t>für die Ausübung des Mandates ohne Minderung ihrer Bezüge zu gewähren. </a:t>
            </a:r>
            <a:endParaRPr lang="de-DE" sz="1400" dirty="0"/>
          </a:p>
        </p:txBody>
      </p:sp>
      <p:sp>
        <p:nvSpPr>
          <p:cNvPr id="26" name="Rechteck 25"/>
          <p:cNvSpPr/>
          <p:nvPr/>
        </p:nvSpPr>
        <p:spPr>
          <a:xfrm>
            <a:off x="2214546" y="5500702"/>
            <a:ext cx="642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 smtClean="0"/>
              <a:t>Die Dienststellen </a:t>
            </a:r>
            <a:r>
              <a:rPr lang="de-DE" sz="1200" b="1" i="1" dirty="0" smtClean="0"/>
              <a:t>erhalten auf Antrag einen finanziellen Ausgleich</a:t>
            </a:r>
            <a:r>
              <a:rPr lang="de-DE" sz="1200" i="1" dirty="0" smtClean="0"/>
              <a:t>, der die durch die notwendige Dienstbefreiung entfallende Arbeitsleistung umfasst, sofern die Mitglieder des Gesamtausschusses </a:t>
            </a:r>
          </a:p>
          <a:p>
            <a:r>
              <a:rPr lang="de-DE" sz="1200" i="1" dirty="0" smtClean="0"/>
              <a:t>nicht aus anderen Gründen freigestellt sind. Dabei werden für die Kostenerstattung je Mitglied </a:t>
            </a:r>
          </a:p>
          <a:p>
            <a:r>
              <a:rPr lang="de-DE" sz="1200" i="1" dirty="0" smtClean="0"/>
              <a:t>maximal </a:t>
            </a:r>
            <a:r>
              <a:rPr lang="de-DE" sz="1200" b="1" i="1" dirty="0" smtClean="0"/>
              <a:t>zehn Arbeitstage </a:t>
            </a:r>
            <a:r>
              <a:rPr lang="de-DE" sz="1200" i="1" dirty="0" smtClean="0"/>
              <a:t>jährlich als notwendige Dienstbefreiung nach Satz 4 berücksichtigt.</a:t>
            </a:r>
            <a:endParaRPr lang="de-DE" sz="1200" i="1" dirty="0"/>
          </a:p>
        </p:txBody>
      </p:sp>
      <p:sp>
        <p:nvSpPr>
          <p:cNvPr id="27" name="Rechteck 26"/>
          <p:cNvSpPr/>
          <p:nvPr/>
        </p:nvSpPr>
        <p:spPr>
          <a:xfrm>
            <a:off x="785786" y="3214686"/>
            <a:ext cx="4000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>
                <a:solidFill>
                  <a:srgbClr val="C00000"/>
                </a:solidFill>
              </a:rPr>
              <a:t>zum Mitarbeitervertretungsgesetz </a:t>
            </a:r>
            <a:r>
              <a:rPr lang="de-DE" sz="1400" b="1" dirty="0" smtClean="0">
                <a:solidFill>
                  <a:srgbClr val="C00000"/>
                </a:solidFill>
              </a:rPr>
              <a:t>§ 7</a:t>
            </a:r>
            <a:r>
              <a:rPr lang="de-DE" sz="1600" b="1" dirty="0" smtClean="0">
                <a:solidFill>
                  <a:srgbClr val="C00000"/>
                </a:solidFill>
              </a:rPr>
              <a:t> </a:t>
            </a:r>
            <a:r>
              <a:rPr lang="de-DE" sz="1200" b="1" dirty="0" smtClean="0">
                <a:solidFill>
                  <a:srgbClr val="C00000"/>
                </a:solidFill>
              </a:rPr>
              <a:t>zu §§ 54 ff…  </a:t>
            </a:r>
          </a:p>
          <a:p>
            <a:r>
              <a:rPr lang="de-DE" sz="1200" b="1" dirty="0" smtClean="0"/>
              <a:t>AG.MVG-EKD</a:t>
            </a:r>
            <a:endParaRPr lang="de-DE" sz="1200" b="1" dirty="0"/>
          </a:p>
        </p:txBody>
      </p:sp>
      <p:sp>
        <p:nvSpPr>
          <p:cNvPr id="30" name="Rechteck 29"/>
          <p:cNvSpPr/>
          <p:nvPr/>
        </p:nvSpPr>
        <p:spPr>
          <a:xfrm>
            <a:off x="2214546" y="4929198"/>
            <a:ext cx="628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Der Gesamtausschuss kann weitere Mitglieder von </a:t>
            </a:r>
            <a:r>
              <a:rPr lang="de-DE" sz="1400" dirty="0" err="1" smtClean="0"/>
              <a:t>MAVen</a:t>
            </a:r>
            <a:r>
              <a:rPr lang="de-DE" sz="1400" dirty="0" smtClean="0"/>
              <a:t> mit </a:t>
            </a:r>
            <a:r>
              <a:rPr lang="de-DE" sz="1400" b="1" dirty="0" smtClean="0"/>
              <a:t>beratender</a:t>
            </a:r>
            <a:r>
              <a:rPr lang="de-DE" sz="1400" dirty="0" smtClean="0"/>
              <a:t> Stimme hinzuziehen. </a:t>
            </a:r>
            <a:endParaRPr lang="de-DE" sz="1400" dirty="0"/>
          </a:p>
        </p:txBody>
      </p:sp>
      <p:sp>
        <p:nvSpPr>
          <p:cNvPr id="34" name="Rechteck 33"/>
          <p:cNvSpPr/>
          <p:nvPr/>
        </p:nvSpPr>
        <p:spPr>
          <a:xfrm>
            <a:off x="571472" y="3071810"/>
            <a:ext cx="16307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 smtClean="0">
                <a:solidFill>
                  <a:srgbClr val="C00000"/>
                </a:solidFill>
              </a:rPr>
              <a:t>Ausführungsgesetz </a:t>
            </a:r>
          </a:p>
        </p:txBody>
      </p:sp>
      <p:sp>
        <p:nvSpPr>
          <p:cNvPr id="35" name="Rechteck 34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6" name="WordArt 16"/>
          <p:cNvSpPr>
            <a:spLocks noChangeArrowheads="1" noChangeShapeType="1"/>
          </p:cNvSpPr>
          <p:nvPr/>
        </p:nvSpPr>
        <p:spPr bwMode="auto">
          <a:xfrm>
            <a:off x="2643174" y="928670"/>
            <a:ext cx="2428892" cy="2143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 smtClean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Gesamtausschuss</a:t>
            </a:r>
            <a:endParaRPr lang="de-DE" b="1" kern="10" dirty="0">
              <a:ln w="6350">
                <a:solidFill>
                  <a:srgbClr val="0033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05158"/>
                  </a:gs>
                  <a:gs pos="100000">
                    <a:srgbClr val="BAECFE"/>
                  </a:gs>
                </a:gsLst>
                <a:lin ang="2700000" scaled="1"/>
              </a:gradFill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714752"/>
            <a:ext cx="1071570" cy="106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571480"/>
            <a:ext cx="2550929" cy="928694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hteck 32"/>
          <p:cNvSpPr/>
          <p:nvPr/>
        </p:nvSpPr>
        <p:spPr>
          <a:xfrm>
            <a:off x="2071670" y="2643182"/>
            <a:ext cx="6572296" cy="3143272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Rechteck 21"/>
          <p:cNvSpPr>
            <a:spLocks noChangeArrowheads="1"/>
          </p:cNvSpPr>
          <p:nvPr/>
        </p:nvSpPr>
        <p:spPr bwMode="auto">
          <a:xfrm>
            <a:off x="0" y="0"/>
            <a:ext cx="2643174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2071670" y="2857496"/>
            <a:ext cx="657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(3)  </a:t>
            </a:r>
            <a:r>
              <a:rPr lang="de-DE" sz="1400" dirty="0" smtClean="0"/>
              <a:t>In die </a:t>
            </a:r>
            <a:r>
              <a:rPr lang="de-DE" sz="1400" b="1" dirty="0" smtClean="0"/>
              <a:t>Wahlversammlung</a:t>
            </a:r>
            <a:r>
              <a:rPr lang="de-DE" sz="1400" dirty="0" smtClean="0"/>
              <a:t> entsendet jede regionale Mitarbeitervertreterversammlung</a:t>
            </a:r>
          </a:p>
          <a:p>
            <a:r>
              <a:rPr lang="de-DE" sz="1400" dirty="0" smtClean="0"/>
              <a:t>     so viele Mitglieder, </a:t>
            </a:r>
            <a:r>
              <a:rPr lang="de-DE" sz="1400" b="1" dirty="0" smtClean="0"/>
              <a:t>wie sie Kirchenkreise </a:t>
            </a:r>
            <a:r>
              <a:rPr lang="de-DE" sz="1400" dirty="0" smtClean="0"/>
              <a:t>umfasst.</a:t>
            </a:r>
            <a:endParaRPr lang="de-DE" sz="1400" dirty="0"/>
          </a:p>
        </p:txBody>
      </p:sp>
      <p:sp>
        <p:nvSpPr>
          <p:cNvPr id="16" name="Rechteck 15"/>
          <p:cNvSpPr/>
          <p:nvPr/>
        </p:nvSpPr>
        <p:spPr>
          <a:xfrm>
            <a:off x="2071670" y="3357562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(4)  </a:t>
            </a:r>
            <a:r>
              <a:rPr lang="de-DE" sz="1400" dirty="0" smtClean="0"/>
              <a:t>Der Gesamtausschuss wird jeweils </a:t>
            </a:r>
            <a:r>
              <a:rPr lang="de-DE" sz="1400" b="1" dirty="0" smtClean="0"/>
              <a:t>bis zum 30. September des Jahres </a:t>
            </a:r>
            <a:r>
              <a:rPr lang="de-DE" sz="1400" dirty="0" smtClean="0"/>
              <a:t>gebildet, </a:t>
            </a:r>
          </a:p>
          <a:p>
            <a:r>
              <a:rPr lang="de-DE" sz="1400" dirty="0" smtClean="0"/>
              <a:t>      in dem die regelmäßigen Mitarbeitervertretungswahlen stattfinden.</a:t>
            </a:r>
            <a:endParaRPr lang="de-DE" sz="1400" dirty="0"/>
          </a:p>
        </p:txBody>
      </p:sp>
      <p:sp>
        <p:nvSpPr>
          <p:cNvPr id="17" name="Rechteck 16"/>
          <p:cNvSpPr/>
          <p:nvPr/>
        </p:nvSpPr>
        <p:spPr>
          <a:xfrm>
            <a:off x="2285984" y="4071942"/>
            <a:ext cx="67152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i="1" dirty="0" smtClean="0"/>
              <a:t>(6)  </a:t>
            </a:r>
            <a:r>
              <a:rPr lang="de-DE" sz="1200" b="1" i="1" dirty="0" smtClean="0"/>
              <a:t>Bei der Förderung des Informations- und Erfahrungsaustausches sowie der Förderung der Fortbildung wird der Gesamtausschuss von regionalen Mitarbeitervertreterversammlungen unterstützt. </a:t>
            </a:r>
          </a:p>
          <a:p>
            <a:r>
              <a:rPr lang="de-DE" sz="1200" b="1" i="1" dirty="0" smtClean="0"/>
              <a:t>Der räumliche Bereich einer regionalen Mitarbeitervertreterversammlung umfasst das Gebiet </a:t>
            </a:r>
          </a:p>
          <a:p>
            <a:r>
              <a:rPr lang="de-DE" sz="1200" b="1" i="1" dirty="0" smtClean="0"/>
              <a:t>eines oder mehrerer Kirchenkreise. Die Mitarbeitervertretungen kirchlicher und diakonischer Einrichtungen entsenden jeweils ein Mitglied zu den regionalen Mitarbeitervertreterversammlungen.</a:t>
            </a:r>
            <a:endParaRPr lang="de-DE" sz="1200" b="1" i="1" dirty="0"/>
          </a:p>
        </p:txBody>
      </p:sp>
      <p:sp>
        <p:nvSpPr>
          <p:cNvPr id="18" name="Rechteck 17"/>
          <p:cNvSpPr/>
          <p:nvPr/>
        </p:nvSpPr>
        <p:spPr>
          <a:xfrm>
            <a:off x="2071670" y="5429264"/>
            <a:ext cx="66437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/>
              <a:t>(7)  </a:t>
            </a:r>
            <a:r>
              <a:rPr lang="de-DE" sz="1400" dirty="0" smtClean="0"/>
              <a:t>Für den Gesamtausschuss und die regionalen Mitarbeitervertreterversammlungen</a:t>
            </a:r>
          </a:p>
          <a:p>
            <a:r>
              <a:rPr lang="de-DE" sz="1400" dirty="0" smtClean="0"/>
              <a:t>     gelten im Übrigen die Bestimmungen dieses Kirchengesetzes sinngemäß.</a:t>
            </a:r>
            <a:endParaRPr lang="de-DE" sz="1400" dirty="0"/>
          </a:p>
        </p:txBody>
      </p:sp>
      <p:sp>
        <p:nvSpPr>
          <p:cNvPr id="24" name="Rechteck 23"/>
          <p:cNvSpPr/>
          <p:nvPr/>
        </p:nvSpPr>
        <p:spPr>
          <a:xfrm>
            <a:off x="2285984" y="242886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600" b="1" dirty="0" smtClean="0"/>
              <a:t>Bildung und Aufgaben des Gesamtausschusses</a:t>
            </a:r>
            <a:endParaRPr lang="de-DE" sz="1600" b="1" dirty="0"/>
          </a:p>
        </p:txBody>
      </p:sp>
      <p:sp>
        <p:nvSpPr>
          <p:cNvPr id="29" name="Rechteck 28"/>
          <p:cNvSpPr/>
          <p:nvPr/>
        </p:nvSpPr>
        <p:spPr>
          <a:xfrm>
            <a:off x="1928794" y="2143116"/>
            <a:ext cx="2000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>
                <a:solidFill>
                  <a:schemeClr val="accent6">
                    <a:lumMod val="50000"/>
                  </a:schemeClr>
                </a:solidFill>
              </a:rPr>
              <a:t>Regelungen in der </a:t>
            </a:r>
            <a:r>
              <a:rPr lang="de-DE" sz="1400" b="1" dirty="0" err="1" smtClean="0">
                <a:solidFill>
                  <a:schemeClr val="accent6">
                    <a:lumMod val="50000"/>
                  </a:schemeClr>
                </a:solidFill>
              </a:rPr>
              <a:t>EKiR</a:t>
            </a:r>
            <a:r>
              <a:rPr lang="de-DE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2" name="Rechteck 31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00504"/>
            <a:ext cx="1286456" cy="128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285984" y="857232"/>
            <a:ext cx="6286544" cy="428628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WordArt 16"/>
          <p:cNvSpPr>
            <a:spLocks noChangeArrowheads="1" noChangeShapeType="1"/>
          </p:cNvSpPr>
          <p:nvPr/>
        </p:nvSpPr>
        <p:spPr bwMode="auto">
          <a:xfrm>
            <a:off x="2643174" y="928670"/>
            <a:ext cx="2428892" cy="2143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 smtClean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Gesamtausschuss</a:t>
            </a:r>
            <a:endParaRPr lang="de-DE" b="1" kern="10" dirty="0">
              <a:ln w="6350">
                <a:solidFill>
                  <a:srgbClr val="0033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05158"/>
                  </a:gs>
                  <a:gs pos="100000">
                    <a:srgbClr val="BAECFE"/>
                  </a:gs>
                </a:gsLst>
                <a:lin ang="2700000" scaled="1"/>
              </a:gradFill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22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571480"/>
            <a:ext cx="2550929" cy="928694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/>
          <p:cNvSpPr/>
          <p:nvPr/>
        </p:nvSpPr>
        <p:spPr>
          <a:xfrm>
            <a:off x="3571868" y="642918"/>
            <a:ext cx="5143536" cy="5286412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2" name="Rechteck 21"/>
          <p:cNvSpPr>
            <a:spLocks noChangeArrowheads="1"/>
          </p:cNvSpPr>
          <p:nvPr/>
        </p:nvSpPr>
        <p:spPr bwMode="auto">
          <a:xfrm>
            <a:off x="0" y="0"/>
            <a:ext cx="4500562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5" name="Pfeil nach unten 85"/>
          <p:cNvSpPr/>
          <p:nvPr/>
        </p:nvSpPr>
        <p:spPr bwMode="auto">
          <a:xfrm>
            <a:off x="4643438" y="4429132"/>
            <a:ext cx="3857652" cy="500066"/>
          </a:xfrm>
          <a:prstGeom prst="downArrow">
            <a:avLst>
              <a:gd name="adj1" fmla="val 63008"/>
              <a:gd name="adj2" fmla="val 68568"/>
            </a:avLst>
          </a:prstGeom>
          <a:solidFill>
            <a:srgbClr val="E9EFF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Pfeil nach unten 16"/>
          <p:cNvSpPr/>
          <p:nvPr/>
        </p:nvSpPr>
        <p:spPr>
          <a:xfrm>
            <a:off x="1143021" y="2428876"/>
            <a:ext cx="3071813" cy="1071563"/>
          </a:xfrm>
          <a:prstGeom prst="downArrow">
            <a:avLst>
              <a:gd name="adj1" fmla="val 65253"/>
              <a:gd name="adj2" fmla="val 53247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714396" y="3500439"/>
            <a:ext cx="3714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000" b="1" dirty="0">
                <a:solidFill>
                  <a:srgbClr val="002060"/>
                </a:solidFill>
                <a:latin typeface="Arial Black" pitchFamily="34" charset="0"/>
                <a:cs typeface="Arial" charset="0"/>
              </a:rPr>
              <a:t>Regionalversammlung </a:t>
            </a:r>
          </a:p>
        </p:txBody>
      </p:sp>
      <p:sp>
        <p:nvSpPr>
          <p:cNvPr id="7" name="Textfeld 5"/>
          <p:cNvSpPr txBox="1">
            <a:spLocks noChangeArrowheads="1"/>
          </p:cNvSpPr>
          <p:nvPr/>
        </p:nvSpPr>
        <p:spPr bwMode="auto">
          <a:xfrm>
            <a:off x="1571646" y="2428876"/>
            <a:ext cx="20716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entsenden </a:t>
            </a:r>
          </a:p>
          <a:p>
            <a:pPr algn="ctr"/>
            <a:r>
              <a:rPr lang="de-DE" sz="1600">
                <a:latin typeface="Arial Black" pitchFamily="34" charset="0"/>
                <a:cs typeface="Arial" charset="0"/>
              </a:rPr>
              <a:t>ein </a:t>
            </a:r>
            <a:r>
              <a:rPr lang="de-DE">
                <a:latin typeface="Arial Black" pitchFamily="34" charset="0"/>
                <a:cs typeface="Arial" charset="0"/>
              </a:rPr>
              <a:t>Mitglied</a:t>
            </a:r>
          </a:p>
          <a:p>
            <a:pPr algn="ctr"/>
            <a:r>
              <a:rPr lang="de-DE" sz="1600" b="1">
                <a:cs typeface="Arial" charset="0"/>
              </a:rPr>
              <a:t>in die </a:t>
            </a:r>
          </a:p>
        </p:txBody>
      </p:sp>
      <p:grpSp>
        <p:nvGrpSpPr>
          <p:cNvPr id="2" name="Gruppieren 21"/>
          <p:cNvGrpSpPr>
            <a:grpSpLocks/>
          </p:cNvGrpSpPr>
          <p:nvPr/>
        </p:nvGrpSpPr>
        <p:grpSpPr bwMode="auto">
          <a:xfrm>
            <a:off x="1143026" y="1643048"/>
            <a:ext cx="2714619" cy="757252"/>
            <a:chOff x="6143644" y="1643087"/>
            <a:chExt cx="2714644" cy="756772"/>
          </a:xfrm>
        </p:grpSpPr>
        <p:sp>
          <p:nvSpPr>
            <p:cNvPr id="8296" name="Textfeld 10"/>
            <p:cNvSpPr txBox="1">
              <a:spLocks noChangeArrowheads="1"/>
            </p:cNvSpPr>
            <p:nvPr/>
          </p:nvSpPr>
          <p:spPr bwMode="auto">
            <a:xfrm>
              <a:off x="6357931" y="1643087"/>
              <a:ext cx="23574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e-DE" b="1" dirty="0">
                  <a:cs typeface="Arial" charset="0"/>
                </a:rPr>
                <a:t>die </a:t>
              </a:r>
              <a:r>
                <a:rPr lang="de-DE" sz="2400" b="1" dirty="0" err="1">
                  <a:solidFill>
                    <a:srgbClr val="C00000"/>
                  </a:solidFill>
                  <a:latin typeface="Arial Black" pitchFamily="34" charset="0"/>
                  <a:cs typeface="Arial" charset="0"/>
                </a:rPr>
                <a:t>MAV</a:t>
              </a:r>
              <a:r>
                <a:rPr lang="de-DE" sz="2000" b="1" dirty="0" err="1">
                  <a:cs typeface="Arial" charset="0"/>
                </a:rPr>
                <a:t>en</a:t>
              </a:r>
              <a:endParaRPr lang="de-DE" sz="1400" dirty="0">
                <a:cs typeface="Arial" charset="0"/>
              </a:endParaRPr>
            </a:p>
          </p:txBody>
        </p:sp>
        <p:sp>
          <p:nvSpPr>
            <p:cNvPr id="8297" name="Textfeld 5"/>
            <p:cNvSpPr txBox="1">
              <a:spLocks noChangeArrowheads="1"/>
            </p:cNvSpPr>
            <p:nvPr/>
          </p:nvSpPr>
          <p:spPr bwMode="auto">
            <a:xfrm>
              <a:off x="6143644" y="2000054"/>
              <a:ext cx="2714644" cy="3998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e-DE" sz="2000">
                  <a:cs typeface="Arial" charset="0"/>
                </a:rPr>
                <a:t>im</a:t>
              </a:r>
              <a:r>
                <a:rPr lang="de-DE" sz="2000">
                  <a:latin typeface="Arial Black" pitchFamily="34" charset="0"/>
                  <a:cs typeface="Arial" charset="0"/>
                </a:rPr>
                <a:t> Kirchenkreis</a:t>
              </a:r>
              <a:r>
                <a:rPr lang="de-DE" sz="2000">
                  <a:cs typeface="Arial" charset="0"/>
                </a:rPr>
                <a:t> </a:t>
              </a:r>
            </a:p>
          </p:txBody>
        </p:sp>
      </p:grpSp>
      <p:sp>
        <p:nvSpPr>
          <p:cNvPr id="10248" name="Textfeld 15"/>
          <p:cNvSpPr txBox="1">
            <a:spLocks noChangeArrowheads="1"/>
          </p:cNvSpPr>
          <p:nvPr/>
        </p:nvSpPr>
        <p:spPr bwMode="auto">
          <a:xfrm>
            <a:off x="1500188" y="4286253"/>
            <a:ext cx="2214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>
                <a:cs typeface="Arial" charset="0"/>
              </a:rPr>
              <a:t>zu wählen sind die</a:t>
            </a:r>
          </a:p>
          <a:p>
            <a:pPr algn="ctr"/>
            <a:r>
              <a:rPr lang="de-DE" b="1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Vorsitzenden</a:t>
            </a:r>
            <a:endParaRPr lang="de-DE">
              <a:solidFill>
                <a:srgbClr val="C00000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929198"/>
            <a:ext cx="1571648" cy="141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feld 59"/>
          <p:cNvSpPr txBox="1">
            <a:spLocks noChangeArrowheads="1"/>
          </p:cNvSpPr>
          <p:nvPr/>
        </p:nvSpPr>
        <p:spPr bwMode="auto">
          <a:xfrm>
            <a:off x="5072080" y="2428870"/>
            <a:ext cx="335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400" b="1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Wahlversammlung</a:t>
            </a:r>
            <a:r>
              <a:rPr lang="de-DE" sz="2000" b="1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 </a:t>
            </a:r>
          </a:p>
        </p:txBody>
      </p:sp>
      <p:sp>
        <p:nvSpPr>
          <p:cNvPr id="8208" name="Textfeld 25"/>
          <p:cNvSpPr txBox="1">
            <a:spLocks noChangeArrowheads="1"/>
          </p:cNvSpPr>
          <p:nvPr/>
        </p:nvSpPr>
        <p:spPr bwMode="auto">
          <a:xfrm>
            <a:off x="6516705" y="2276470"/>
            <a:ext cx="7858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600" b="1" dirty="0">
                <a:cs typeface="Arial" charset="0"/>
              </a:rPr>
              <a:t>in die </a:t>
            </a:r>
            <a:endParaRPr lang="de-DE" sz="1600" dirty="0">
              <a:cs typeface="Arial" charset="0"/>
            </a:endParaRPr>
          </a:p>
        </p:txBody>
      </p:sp>
      <p:sp>
        <p:nvSpPr>
          <p:cNvPr id="86" name="Pfeil nach unten 85"/>
          <p:cNvSpPr/>
          <p:nvPr/>
        </p:nvSpPr>
        <p:spPr bwMode="auto">
          <a:xfrm>
            <a:off x="1643063" y="3929065"/>
            <a:ext cx="2000250" cy="357188"/>
          </a:xfrm>
          <a:prstGeom prst="downArrow">
            <a:avLst>
              <a:gd name="adj1" fmla="val 63008"/>
              <a:gd name="adj2" fmla="val 68568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210" name="Textfeld 5"/>
          <p:cNvSpPr txBox="1">
            <a:spLocks noChangeArrowheads="1"/>
          </p:cNvSpPr>
          <p:nvPr/>
        </p:nvSpPr>
        <p:spPr bwMode="auto">
          <a:xfrm>
            <a:off x="4929190" y="1500174"/>
            <a:ext cx="257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000" b="1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ein</a:t>
            </a:r>
            <a:r>
              <a:rPr lang="de-DE" sz="1600" b="1">
                <a:cs typeface="Arial" charset="0"/>
              </a:rPr>
              <a:t> Mitglied</a:t>
            </a:r>
            <a:endParaRPr lang="de-DE" sz="1600">
              <a:cs typeface="Arial" charset="0"/>
            </a:endParaRPr>
          </a:p>
        </p:txBody>
      </p:sp>
      <p:sp>
        <p:nvSpPr>
          <p:cNvPr id="8211" name="Textfeld 5"/>
          <p:cNvSpPr txBox="1">
            <a:spLocks noChangeArrowheads="1"/>
          </p:cNvSpPr>
          <p:nvPr/>
        </p:nvSpPr>
        <p:spPr bwMode="auto">
          <a:xfrm>
            <a:off x="4714878" y="1285862"/>
            <a:ext cx="2857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600" b="1" dirty="0" smtClean="0">
                <a:cs typeface="Arial" charset="0"/>
              </a:rPr>
              <a:t>entsendet </a:t>
            </a:r>
            <a:r>
              <a:rPr lang="de-DE" sz="1600" b="1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je </a:t>
            </a:r>
            <a:r>
              <a:rPr lang="de-DE" sz="1600" b="1" dirty="0">
                <a:cs typeface="Arial" charset="0"/>
              </a:rPr>
              <a:t>Kirchenkreis</a:t>
            </a:r>
            <a:r>
              <a:rPr lang="de-DE" sz="1600" b="1" dirty="0">
                <a:solidFill>
                  <a:srgbClr val="C00000"/>
                </a:solidFill>
                <a:cs typeface="Arial" charset="0"/>
              </a:rPr>
              <a:t> </a:t>
            </a:r>
          </a:p>
        </p:txBody>
      </p:sp>
      <p:sp>
        <p:nvSpPr>
          <p:cNvPr id="87" name="Textfeld 15"/>
          <p:cNvSpPr txBox="1">
            <a:spLocks noChangeArrowheads="1"/>
          </p:cNvSpPr>
          <p:nvPr/>
        </p:nvSpPr>
        <p:spPr bwMode="auto">
          <a:xfrm>
            <a:off x="785813" y="4786315"/>
            <a:ext cx="35274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 b="1">
                <a:cs typeface="Arial" charset="0"/>
              </a:rPr>
              <a:t>(Sprecher/innen und Stellvertretung)</a:t>
            </a:r>
          </a:p>
        </p:txBody>
      </p:sp>
      <p:sp>
        <p:nvSpPr>
          <p:cNvPr id="3" name="Textfeld 15"/>
          <p:cNvSpPr txBox="1">
            <a:spLocks noChangeArrowheads="1"/>
          </p:cNvSpPr>
          <p:nvPr/>
        </p:nvSpPr>
        <p:spPr bwMode="auto">
          <a:xfrm>
            <a:off x="1714500" y="5429253"/>
            <a:ext cx="2000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 b="1" dirty="0">
                <a:cs typeface="Arial" charset="0"/>
              </a:rPr>
              <a:t>zu </a:t>
            </a:r>
            <a:r>
              <a:rPr lang="de-DE" sz="1400" b="1" dirty="0">
                <a:solidFill>
                  <a:srgbClr val="C00000"/>
                </a:solidFill>
                <a:cs typeface="Arial" charset="0"/>
              </a:rPr>
              <a:t>informieren</a:t>
            </a:r>
            <a:r>
              <a:rPr lang="de-DE" sz="1200" b="1" dirty="0">
                <a:cs typeface="Arial" charset="0"/>
              </a:rPr>
              <a:t> sind </a:t>
            </a:r>
          </a:p>
          <a:p>
            <a:pPr algn="ctr"/>
            <a:r>
              <a:rPr lang="de-DE" sz="1200" b="1" dirty="0" smtClean="0">
                <a:cs typeface="Arial" charset="0"/>
              </a:rPr>
              <a:t>die </a:t>
            </a:r>
            <a:r>
              <a:rPr lang="de-DE" sz="1400" b="1" dirty="0">
                <a:cs typeface="Arial" charset="0"/>
              </a:rPr>
              <a:t>Superintendenten</a:t>
            </a:r>
          </a:p>
        </p:txBody>
      </p:sp>
      <p:sp>
        <p:nvSpPr>
          <p:cNvPr id="4" name="Textfeld 15"/>
          <p:cNvSpPr txBox="1">
            <a:spLocks noChangeArrowheads="1"/>
          </p:cNvSpPr>
          <p:nvPr/>
        </p:nvSpPr>
        <p:spPr bwMode="auto">
          <a:xfrm>
            <a:off x="1643042" y="5857892"/>
            <a:ext cx="22145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 dirty="0">
                <a:cs typeface="Arial" charset="0"/>
              </a:rPr>
              <a:t>und der Gesamtausschuss</a:t>
            </a:r>
          </a:p>
        </p:txBody>
      </p:sp>
      <p:sp>
        <p:nvSpPr>
          <p:cNvPr id="5" name="Textfeld 7"/>
          <p:cNvSpPr txBox="1">
            <a:spLocks noChangeArrowheads="1"/>
          </p:cNvSpPr>
          <p:nvPr/>
        </p:nvSpPr>
        <p:spPr bwMode="auto">
          <a:xfrm>
            <a:off x="4214810" y="1000108"/>
            <a:ext cx="37147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dirty="0">
                <a:latin typeface="Arial Black" pitchFamily="34" charset="0"/>
                <a:cs typeface="Arial" charset="0"/>
              </a:rPr>
              <a:t> die</a:t>
            </a:r>
            <a:r>
              <a:rPr lang="de-DE" sz="1600" b="1" dirty="0">
                <a:latin typeface="Arial Black" pitchFamily="34" charset="0"/>
                <a:cs typeface="Arial" charset="0"/>
              </a:rPr>
              <a:t> </a:t>
            </a:r>
            <a:r>
              <a:rPr lang="de-DE" sz="2000" dirty="0">
                <a:solidFill>
                  <a:srgbClr val="002060"/>
                </a:solidFill>
                <a:latin typeface="Arial Black" pitchFamily="34" charset="0"/>
                <a:cs typeface="Arial" charset="0"/>
              </a:rPr>
              <a:t>Regionalversammlung</a:t>
            </a:r>
            <a:r>
              <a:rPr lang="de-DE" sz="1600" b="1" dirty="0">
                <a:latin typeface="Arial Black" pitchFamily="34" charset="0"/>
                <a:cs typeface="Arial" charset="0"/>
              </a:rPr>
              <a:t> </a:t>
            </a:r>
          </a:p>
        </p:txBody>
      </p:sp>
      <p:sp>
        <p:nvSpPr>
          <p:cNvPr id="8216" name="Textfeld 25"/>
          <p:cNvSpPr txBox="1">
            <a:spLocks noChangeArrowheads="1"/>
          </p:cNvSpPr>
          <p:nvPr/>
        </p:nvSpPr>
        <p:spPr bwMode="auto">
          <a:xfrm>
            <a:off x="7072330" y="2714620"/>
            <a:ext cx="1150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600" b="1">
                <a:cs typeface="Arial" charset="0"/>
              </a:rPr>
              <a:t>der EKiR </a:t>
            </a:r>
            <a:endParaRPr lang="de-DE" sz="1600">
              <a:cs typeface="Arial" charset="0"/>
            </a:endParaRPr>
          </a:p>
        </p:txBody>
      </p:sp>
      <p:sp>
        <p:nvSpPr>
          <p:cNvPr id="6" name="Textfeld 15"/>
          <p:cNvSpPr txBox="1">
            <a:spLocks noChangeArrowheads="1"/>
          </p:cNvSpPr>
          <p:nvPr/>
        </p:nvSpPr>
        <p:spPr bwMode="auto">
          <a:xfrm>
            <a:off x="5572132" y="3000372"/>
            <a:ext cx="25193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 dirty="0" smtClean="0">
                <a:cs typeface="Arial" charset="0"/>
              </a:rPr>
              <a:t>  zu </a:t>
            </a:r>
            <a:r>
              <a:rPr lang="de-DE" sz="1400" b="1" dirty="0">
                <a:solidFill>
                  <a:srgbClr val="C00000"/>
                </a:solidFill>
                <a:cs typeface="Arial" charset="0"/>
              </a:rPr>
              <a:t>informieren </a:t>
            </a:r>
            <a:r>
              <a:rPr lang="de-DE" sz="1400" b="1" dirty="0">
                <a:cs typeface="Arial" charset="0"/>
              </a:rPr>
              <a:t>ist </a:t>
            </a:r>
          </a:p>
          <a:p>
            <a:pPr algn="ctr"/>
            <a:r>
              <a:rPr lang="de-DE" sz="1400" b="1" dirty="0">
                <a:cs typeface="Arial" charset="0"/>
              </a:rPr>
              <a:t>der </a:t>
            </a:r>
            <a:r>
              <a:rPr lang="de-DE" sz="1400" b="1" dirty="0" smtClean="0">
                <a:cs typeface="Arial" charset="0"/>
              </a:rPr>
              <a:t>Gesamtausschuss </a:t>
            </a:r>
            <a:endParaRPr lang="de-DE" sz="1400" b="1" dirty="0">
              <a:cs typeface="Arial" charset="0"/>
            </a:endParaRPr>
          </a:p>
        </p:txBody>
      </p:sp>
      <p:sp>
        <p:nvSpPr>
          <p:cNvPr id="10" name="Pfeil nach unten 85"/>
          <p:cNvSpPr/>
          <p:nvPr/>
        </p:nvSpPr>
        <p:spPr bwMode="auto">
          <a:xfrm>
            <a:off x="5143504" y="3500438"/>
            <a:ext cx="2428892" cy="357190"/>
          </a:xfrm>
          <a:prstGeom prst="downArrow">
            <a:avLst>
              <a:gd name="adj1" fmla="val 63008"/>
              <a:gd name="adj2" fmla="val 68568"/>
            </a:avLst>
          </a:prstGeom>
          <a:solidFill>
            <a:srgbClr val="E9EFF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219" name="Textfeld 26"/>
          <p:cNvSpPr txBox="1">
            <a:spLocks noChangeArrowheads="1"/>
          </p:cNvSpPr>
          <p:nvPr/>
        </p:nvSpPr>
        <p:spPr bwMode="auto">
          <a:xfrm>
            <a:off x="4786314" y="4429132"/>
            <a:ext cx="25003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dirty="0" smtClean="0">
                <a:cs typeface="Arial" charset="0"/>
              </a:rPr>
              <a:t>wählt</a:t>
            </a:r>
            <a:endParaRPr lang="de-DE" sz="1600" b="1" dirty="0" smtClean="0">
              <a:cs typeface="Arial" charset="0"/>
            </a:endParaRPr>
          </a:p>
          <a:p>
            <a:pPr algn="ctr"/>
            <a:endParaRPr lang="de-DE" sz="1600" b="1" dirty="0">
              <a:cs typeface="Arial" charset="0"/>
            </a:endParaRPr>
          </a:p>
          <a:p>
            <a:pPr algn="ctr"/>
            <a:r>
              <a:rPr lang="de-DE" sz="2000" b="1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  15 Mitglieder </a:t>
            </a:r>
            <a:endParaRPr lang="de-DE" sz="2000" dirty="0">
              <a:solidFill>
                <a:srgbClr val="C00000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8220" name="Textfeld 59"/>
          <p:cNvSpPr txBox="1">
            <a:spLocks noChangeArrowheads="1"/>
          </p:cNvSpPr>
          <p:nvPr/>
        </p:nvSpPr>
        <p:spPr bwMode="auto">
          <a:xfrm>
            <a:off x="4857752" y="4071942"/>
            <a:ext cx="37147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 Black" pitchFamily="34" charset="0"/>
                <a:cs typeface="Arial" charset="0"/>
              </a:rPr>
              <a:t> die</a:t>
            </a:r>
            <a:r>
              <a:rPr lang="de-DE" sz="1600" b="1" dirty="0">
                <a:latin typeface="Arial Black" pitchFamily="34" charset="0"/>
                <a:cs typeface="Arial" charset="0"/>
              </a:rPr>
              <a:t> </a:t>
            </a:r>
            <a:r>
              <a:rPr lang="de-DE" sz="2000" b="1" dirty="0">
                <a:latin typeface="Arial Black" pitchFamily="34" charset="0"/>
                <a:cs typeface="Arial" charset="0"/>
              </a:rPr>
              <a:t>Wahlversammlung </a:t>
            </a:r>
          </a:p>
        </p:txBody>
      </p:sp>
      <p:sp>
        <p:nvSpPr>
          <p:cNvPr id="8222" name="Textfeld 25"/>
          <p:cNvSpPr txBox="1">
            <a:spLocks noChangeArrowheads="1"/>
          </p:cNvSpPr>
          <p:nvPr/>
        </p:nvSpPr>
        <p:spPr bwMode="auto">
          <a:xfrm>
            <a:off x="6143636" y="5214950"/>
            <a:ext cx="1296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cs typeface="Arial" charset="0"/>
              </a:rPr>
              <a:t>für den </a:t>
            </a:r>
            <a:endParaRPr lang="de-DE" dirty="0">
              <a:cs typeface="Arial" charset="0"/>
            </a:endParaRPr>
          </a:p>
        </p:txBody>
      </p:sp>
      <p:sp>
        <p:nvSpPr>
          <p:cNvPr id="8223" name="Textfeld 25"/>
          <p:cNvSpPr txBox="1">
            <a:spLocks noChangeArrowheads="1"/>
          </p:cNvSpPr>
          <p:nvPr/>
        </p:nvSpPr>
        <p:spPr bwMode="auto">
          <a:xfrm>
            <a:off x="6286512" y="4500570"/>
            <a:ext cx="1714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bis zum 30.Sept. 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04" name="Pfeil nach unten 103"/>
          <p:cNvSpPr/>
          <p:nvPr/>
        </p:nvSpPr>
        <p:spPr bwMode="auto">
          <a:xfrm>
            <a:off x="1928813" y="5072065"/>
            <a:ext cx="1500187" cy="357188"/>
          </a:xfrm>
          <a:prstGeom prst="downArrow">
            <a:avLst>
              <a:gd name="adj1" fmla="val 63008"/>
              <a:gd name="adj2" fmla="val 68568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4" name="Pfeil nach unten 33"/>
          <p:cNvSpPr/>
          <p:nvPr/>
        </p:nvSpPr>
        <p:spPr bwMode="auto">
          <a:xfrm>
            <a:off x="5143504" y="1928802"/>
            <a:ext cx="2214567" cy="357188"/>
          </a:xfrm>
          <a:prstGeom prst="downArrow">
            <a:avLst>
              <a:gd name="adj1" fmla="val 63008"/>
              <a:gd name="adj2" fmla="val 68568"/>
            </a:avLst>
          </a:prstGeom>
          <a:solidFill>
            <a:srgbClr val="E9EFF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6" name="WordArt 16"/>
          <p:cNvSpPr>
            <a:spLocks noChangeArrowheads="1" noChangeShapeType="1"/>
          </p:cNvSpPr>
          <p:nvPr/>
        </p:nvSpPr>
        <p:spPr bwMode="auto">
          <a:xfrm>
            <a:off x="1428728" y="857232"/>
            <a:ext cx="2143140" cy="3571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REGIO MAV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500034" y="6429396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7" grpId="0" animBg="1"/>
      <p:bldP spid="8" grpId="0"/>
      <p:bldP spid="7" grpId="0"/>
      <p:bldP spid="10248" grpId="0"/>
      <p:bldP spid="12" grpId="0"/>
      <p:bldP spid="8208" grpId="0"/>
      <p:bldP spid="86" grpId="0" animBg="1"/>
      <p:bldP spid="8210" grpId="0"/>
      <p:bldP spid="8211" grpId="0"/>
      <p:bldP spid="87" grpId="0"/>
      <p:bldP spid="3" grpId="0"/>
      <p:bldP spid="4" grpId="0"/>
      <p:bldP spid="5" grpId="0"/>
      <p:bldP spid="8216" grpId="0"/>
      <p:bldP spid="6" grpId="0"/>
      <p:bldP spid="10" grpId="0" animBg="1"/>
      <p:bldP spid="8219" grpId="0"/>
      <p:bldP spid="8220" grpId="0"/>
      <p:bldP spid="8222" grpId="0"/>
      <p:bldP spid="8223" grpId="0"/>
      <p:bldP spid="104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/>
        </p:nvSpPr>
        <p:spPr>
          <a:xfrm>
            <a:off x="2071670" y="2071678"/>
            <a:ext cx="6786610" cy="3714776"/>
          </a:xfrm>
          <a:prstGeom prst="rect">
            <a:avLst/>
          </a:prstGeom>
          <a:solidFill>
            <a:srgbClr val="FFFFE5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0" y="0"/>
            <a:ext cx="2928926" cy="6858000"/>
          </a:xfrm>
          <a:prstGeom prst="rect">
            <a:avLst/>
          </a:prstGeom>
          <a:gradFill flip="none" rotWithShape="1">
            <a:gsLst>
              <a:gs pos="8000">
                <a:schemeClr val="bg1"/>
              </a:gs>
              <a:gs pos="78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53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5984" y="1857364"/>
            <a:ext cx="635798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/>
              <a:t>                                                  </a:t>
            </a:r>
            <a:r>
              <a:rPr lang="de-DE" b="1" dirty="0" smtClean="0"/>
              <a:t>   </a:t>
            </a:r>
            <a:r>
              <a:rPr lang="de-DE" b="1" dirty="0"/>
              <a:t>Die </a:t>
            </a:r>
            <a:r>
              <a:rPr lang="de-DE" sz="2000" dirty="0">
                <a:latin typeface="Arial Black" pitchFamily="34" charset="0"/>
              </a:rPr>
              <a:t>Wahlversammlung</a:t>
            </a:r>
            <a:r>
              <a:rPr lang="de-DE" sz="1600" dirty="0"/>
              <a:t> </a:t>
            </a:r>
          </a:p>
          <a:p>
            <a:r>
              <a:rPr lang="de-DE" sz="1400" b="1" dirty="0" smtClean="0"/>
              <a:t>                 wird </a:t>
            </a:r>
            <a:r>
              <a:rPr lang="de-DE" sz="1400" b="1" dirty="0"/>
              <a:t>nach </a:t>
            </a:r>
            <a:r>
              <a:rPr lang="de-DE" sz="1400" b="1" dirty="0">
                <a:solidFill>
                  <a:srgbClr val="C00000"/>
                </a:solidFill>
              </a:rPr>
              <a:t>Vorliegen der</a:t>
            </a:r>
            <a:r>
              <a:rPr lang="de-DE" sz="1600" dirty="0">
                <a:solidFill>
                  <a:srgbClr val="C00000"/>
                </a:solidFill>
              </a:rPr>
              <a:t> </a:t>
            </a:r>
            <a:r>
              <a:rPr lang="de-DE" sz="1600" b="1" dirty="0" smtClean="0">
                <a:solidFill>
                  <a:srgbClr val="C00000"/>
                </a:solidFill>
              </a:rPr>
              <a:t>Entsendebeschlüsse </a:t>
            </a:r>
            <a:r>
              <a:rPr lang="de-DE" sz="1400" b="1" dirty="0"/>
              <a:t>aus den</a:t>
            </a:r>
            <a:r>
              <a:rPr lang="de-DE" sz="1400" b="1" dirty="0">
                <a:solidFill>
                  <a:schemeClr val="accent2"/>
                </a:solidFill>
              </a:rPr>
              <a:t> </a:t>
            </a:r>
            <a:r>
              <a:rPr lang="de-DE" sz="1400" b="1" dirty="0" err="1" smtClean="0">
                <a:solidFill>
                  <a:srgbClr val="C00000"/>
                </a:solidFill>
              </a:rPr>
              <a:t>Regio-MAVen</a:t>
            </a:r>
            <a:r>
              <a:rPr lang="de-DE" sz="1600" dirty="0" smtClean="0"/>
              <a:t> </a:t>
            </a:r>
          </a:p>
          <a:p>
            <a:r>
              <a:rPr lang="de-DE" sz="1600" b="1" dirty="0" smtClean="0"/>
              <a:t>                                                          </a:t>
            </a:r>
            <a:r>
              <a:rPr lang="de-DE" sz="1400" b="1" dirty="0" smtClean="0"/>
              <a:t>spätestens zum 30.September einberufen</a:t>
            </a:r>
            <a:endParaRPr lang="de-DE" sz="1400" b="1" dirty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786050" y="2857496"/>
            <a:ext cx="5715039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endParaRPr lang="de-DE" sz="800" b="1" dirty="0"/>
          </a:p>
          <a:p>
            <a:pPr algn="ctr">
              <a:defRPr/>
            </a:pPr>
            <a:r>
              <a:rPr lang="de-DE" sz="1400" b="1" dirty="0"/>
              <a:t>die Mitglieder der Wahlversammlung werden aufgefordert, </a:t>
            </a:r>
          </a:p>
          <a:p>
            <a:pPr algn="ctr">
              <a:defRPr/>
            </a:pPr>
            <a:r>
              <a:rPr lang="de-DE" sz="1400" b="1" dirty="0">
                <a:solidFill>
                  <a:srgbClr val="C00000"/>
                </a:solidFill>
              </a:rPr>
              <a:t>durch</a:t>
            </a:r>
            <a:r>
              <a:rPr lang="de-DE" sz="1600" dirty="0">
                <a:solidFill>
                  <a:srgbClr val="C00000"/>
                </a:solidFill>
              </a:rPr>
              <a:t> </a:t>
            </a:r>
            <a:r>
              <a:rPr lang="de-DE" sz="1600" b="1" dirty="0">
                <a:solidFill>
                  <a:srgbClr val="C00000"/>
                </a:solidFill>
              </a:rPr>
              <a:t>Zuruf oder schriftlich </a:t>
            </a:r>
            <a:r>
              <a:rPr lang="de-DE" b="1" dirty="0"/>
              <a:t>Wahlvorschläge</a:t>
            </a:r>
            <a:r>
              <a:rPr lang="de-DE" sz="1600" dirty="0"/>
              <a:t> </a:t>
            </a:r>
            <a:r>
              <a:rPr lang="de-DE" sz="1400" b="1" dirty="0"/>
              <a:t>abzugeben</a:t>
            </a:r>
            <a:r>
              <a:rPr lang="de-DE" sz="1600" dirty="0"/>
              <a:t>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28935" y="3714756"/>
            <a:ext cx="50720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/>
              <a:t>    Werden </a:t>
            </a:r>
            <a:r>
              <a:rPr lang="de-DE" sz="1400" b="1" dirty="0">
                <a:solidFill>
                  <a:srgbClr val="C00000"/>
                </a:solidFill>
              </a:rPr>
              <a:t>Mitglieder von </a:t>
            </a:r>
            <a:r>
              <a:rPr lang="de-DE" sz="1400" b="1" dirty="0" err="1">
                <a:solidFill>
                  <a:srgbClr val="C00000"/>
                </a:solidFill>
              </a:rPr>
              <a:t>MAVen</a:t>
            </a:r>
            <a:r>
              <a:rPr lang="de-DE" sz="1400" b="1" dirty="0">
                <a:solidFill>
                  <a:srgbClr val="C00000"/>
                </a:solidFill>
              </a:rPr>
              <a:t> </a:t>
            </a:r>
            <a:r>
              <a:rPr lang="de-DE" sz="1400" b="1" dirty="0"/>
              <a:t>vorgeschlagen, </a:t>
            </a:r>
          </a:p>
          <a:p>
            <a:r>
              <a:rPr lang="de-DE" sz="1600" b="1" dirty="0"/>
              <a:t>die der Wahlversammlung </a:t>
            </a:r>
            <a:r>
              <a:rPr lang="de-DE" sz="1600" b="1" dirty="0">
                <a:solidFill>
                  <a:srgbClr val="C00000"/>
                </a:solidFill>
              </a:rPr>
              <a:t>nicht angehören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071810" y="4143381"/>
            <a:ext cx="557215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400" dirty="0"/>
              <a:t>oder aus sonstigen Gründen an der Wahlversammlung nicht teilnehmen,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214810" y="4357694"/>
            <a:ext cx="435771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bedarf es deren </a:t>
            </a:r>
            <a:r>
              <a:rPr lang="de-DE" sz="1600" b="1" dirty="0">
                <a:solidFill>
                  <a:srgbClr val="C00000"/>
                </a:solidFill>
              </a:rPr>
              <a:t>vorherigen Einverständnisses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500424" y="5072072"/>
            <a:ext cx="50721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dirty="0"/>
              <a:t>Das Wahlergebnis wird dem bisherigen Vorsitzenden des Gesamtausschusses, </a:t>
            </a:r>
          </a:p>
          <a:p>
            <a:r>
              <a:rPr lang="de-DE" sz="1200" dirty="0"/>
              <a:t>dem Landeskirchenamt und dem Diakonischen Werk mitgeteilt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928926" y="4786322"/>
            <a:ext cx="5715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Über die Wahlvorschläge wird durch geheime Wahl abgestimmt</a:t>
            </a:r>
          </a:p>
        </p:txBody>
      </p:sp>
      <p:sp>
        <p:nvSpPr>
          <p:cNvPr id="4108" name="Rectangle 13"/>
          <p:cNvSpPr>
            <a:spLocks noChangeArrowheads="1"/>
          </p:cNvSpPr>
          <p:nvPr/>
        </p:nvSpPr>
        <p:spPr bwMode="auto">
          <a:xfrm>
            <a:off x="2000232" y="5572140"/>
            <a:ext cx="56165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Vorsitz und Stellvertretung</a:t>
            </a:r>
            <a:r>
              <a:rPr lang="de-DE" sz="1200" b="1" dirty="0">
                <a:solidFill>
                  <a:srgbClr val="C00000"/>
                </a:solidFill>
              </a:rPr>
              <a:t> </a:t>
            </a:r>
            <a:r>
              <a:rPr lang="de-DE" sz="1400" b="1" dirty="0"/>
              <a:t>wählt der Gesamtausschuss</a:t>
            </a:r>
          </a:p>
          <a:p>
            <a:r>
              <a:rPr lang="de-DE" sz="1200" b="1" dirty="0"/>
              <a:t>                          </a:t>
            </a:r>
            <a:r>
              <a:rPr lang="de-DE" sz="1400" b="1" dirty="0"/>
              <a:t>in seiner</a:t>
            </a:r>
            <a:r>
              <a:rPr lang="de-DE" sz="1200" b="1" dirty="0"/>
              <a:t> </a:t>
            </a:r>
            <a:r>
              <a:rPr lang="de-DE" sz="1600" b="1" dirty="0"/>
              <a:t>ersten Sitzung nach der Neubildung</a:t>
            </a:r>
            <a:endParaRPr lang="de-DE" sz="1200" b="1" dirty="0"/>
          </a:p>
        </p:txBody>
      </p:sp>
      <p:sp>
        <p:nvSpPr>
          <p:cNvPr id="410" name="AutoShape 22"/>
          <p:cNvSpPr>
            <a:spLocks noChangeArrowheads="1"/>
          </p:cNvSpPr>
          <p:nvPr/>
        </p:nvSpPr>
        <p:spPr bwMode="auto">
          <a:xfrm rot="10800000" flipH="1">
            <a:off x="2571736" y="3214686"/>
            <a:ext cx="285731" cy="214312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413" name="AutoShape 22"/>
          <p:cNvSpPr>
            <a:spLocks noChangeArrowheads="1"/>
          </p:cNvSpPr>
          <p:nvPr/>
        </p:nvSpPr>
        <p:spPr bwMode="auto">
          <a:xfrm rot="10800000" flipH="1">
            <a:off x="2571736" y="4000504"/>
            <a:ext cx="285731" cy="214317"/>
          </a:xfrm>
          <a:prstGeom prst="chevron">
            <a:avLst>
              <a:gd name="adj" fmla="val 50000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142875" y="0"/>
            <a:ext cx="142875" cy="6858000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2857488" y="857232"/>
            <a:ext cx="5786478" cy="428628"/>
          </a:xfrm>
          <a:prstGeom prst="rect">
            <a:avLst/>
          </a:prstGeom>
          <a:solidFill>
            <a:srgbClr val="FFFFE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WordArt 16"/>
          <p:cNvSpPr>
            <a:spLocks noChangeArrowheads="1" noChangeShapeType="1"/>
          </p:cNvSpPr>
          <p:nvPr/>
        </p:nvSpPr>
        <p:spPr bwMode="auto">
          <a:xfrm>
            <a:off x="3143240" y="928670"/>
            <a:ext cx="2428892" cy="2143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b="1" kern="10" dirty="0" smtClean="0">
                <a:ln w="6350">
                  <a:solidFill>
                    <a:srgbClr val="00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05158"/>
                    </a:gs>
                    <a:gs pos="100000">
                      <a:srgbClr val="BAECFE"/>
                    </a:gs>
                  </a:gsLst>
                  <a:lin ang="27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Gesamtausschuss</a:t>
            </a:r>
            <a:endParaRPr lang="de-DE" b="1" kern="10" dirty="0">
              <a:ln w="6350">
                <a:solidFill>
                  <a:srgbClr val="0033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05158"/>
                  </a:gs>
                  <a:gs pos="100000">
                    <a:srgbClr val="BAECFE"/>
                  </a:gs>
                </a:gsLst>
                <a:lin ang="2700000" scaled="1"/>
              </a:gradFill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071942"/>
            <a:ext cx="1785950" cy="17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7215206" y="6500834"/>
            <a:ext cx="15621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749" tIns="37874" rIns="75749" bIns="37874">
            <a:spAutoFit/>
          </a:bodyPr>
          <a:lstStyle/>
          <a:p>
            <a:pPr defTabSz="757238" eaLnBrk="0" hangingPunct="0">
              <a:spcBef>
                <a:spcPct val="50000"/>
              </a:spcBef>
              <a:defRPr/>
            </a:pPr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© Gisbert Fischer  </a:t>
            </a:r>
            <a:r>
              <a:rPr lang="de-DE" sz="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01092017</a:t>
            </a:r>
            <a:endParaRPr lang="de-DE" sz="8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pic>
        <p:nvPicPr>
          <p:cNvPr id="20" name="Picture 2" descr="C:\Users\Gisbert\Desktop\Homepage und Infodienst\Graphiken für email und Homepage\Kirchenszene 1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571480"/>
            <a:ext cx="2550929" cy="928694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9222" grpId="0" animBg="1"/>
      <p:bldP spid="4103" grpId="0"/>
      <p:bldP spid="4104" grpId="0"/>
      <p:bldP spid="4105" grpId="0"/>
      <p:bldP spid="4106" grpId="0"/>
      <p:bldP spid="4107" grpId="0"/>
      <p:bldP spid="4108" grpId="0"/>
      <p:bldP spid="410" grpId="0" animBg="1"/>
      <p:bldP spid="413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2456</Words>
  <Application>Microsoft Office PowerPoint</Application>
  <PresentationFormat>Bildschirmpräsentation (4:3)</PresentationFormat>
  <Paragraphs>390</Paragraphs>
  <Slides>21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</vt:vector>
  </TitlesOfParts>
  <Company>keine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Gisbert</dc:creator>
  <cp:lastModifiedBy>Gisbert</cp:lastModifiedBy>
  <cp:revision>141</cp:revision>
  <dcterms:created xsi:type="dcterms:W3CDTF">2017-08-11T10:18:27Z</dcterms:created>
  <dcterms:modified xsi:type="dcterms:W3CDTF">2019-01-30T12:46:51Z</dcterms:modified>
</cp:coreProperties>
</file>